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64" r:id="rId3"/>
    <p:sldId id="266" r:id="rId4"/>
    <p:sldId id="294" r:id="rId5"/>
    <p:sldId id="265" r:id="rId6"/>
    <p:sldId id="293" r:id="rId7"/>
    <p:sldId id="267" r:id="rId8"/>
    <p:sldId id="273" r:id="rId9"/>
    <p:sldId id="268" r:id="rId10"/>
    <p:sldId id="279" r:id="rId11"/>
    <p:sldId id="271" r:id="rId12"/>
    <p:sldId id="272" r:id="rId13"/>
    <p:sldId id="270" r:id="rId14"/>
    <p:sldId id="280" r:id="rId15"/>
    <p:sldId id="281" r:id="rId16"/>
    <p:sldId id="260" r:id="rId17"/>
    <p:sldId id="262" r:id="rId18"/>
    <p:sldId id="269" r:id="rId19"/>
    <p:sldId id="282" r:id="rId20"/>
    <p:sldId id="291" r:id="rId21"/>
    <p:sldId id="290" r:id="rId22"/>
    <p:sldId id="292" r:id="rId23"/>
    <p:sldId id="274" r:id="rId24"/>
    <p:sldId id="277" r:id="rId25"/>
    <p:sldId id="284" r:id="rId26"/>
    <p:sldId id="285" r:id="rId27"/>
    <p:sldId id="288" r:id="rId28"/>
    <p:sldId id="286" r:id="rId29"/>
    <p:sldId id="287" r:id="rId30"/>
    <p:sldId id="289" r:id="rId31"/>
    <p:sldId id="278" r:id="rId32"/>
    <p:sldId id="283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Marcelo </a:t>
            </a:r>
            <a:r>
              <a:rPr lang="en-US" dirty="0" err="1"/>
              <a:t>Facio</a:t>
            </a:r>
            <a:r>
              <a:rPr lang="en-US" dirty="0"/>
              <a:t> Palin – Ampere </a:t>
            </a:r>
            <a:r>
              <a:rPr lang="en-US" dirty="0" err="1"/>
              <a:t>Consultoria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aixaDeTexto 6"/>
          <p:cNvSpPr txBox="1"/>
          <p:nvPr userDrawn="1"/>
        </p:nvSpPr>
        <p:spPr>
          <a:xfrm>
            <a:off x="6278880" y="388422"/>
            <a:ext cx="545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XXVIII SEMAT - Semana da Matemática do IBILCE/UNESP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381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5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2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8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2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5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10/20/2016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5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7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studareaprender.com/aprendendo-inteligencia-7-ensinamentos-do-prof-pier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Python como ferramenta de Aprendizagem em Matemática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Marcelo </a:t>
            </a:r>
            <a:r>
              <a:rPr lang="pt-BR" dirty="0" err="1"/>
              <a:t>Facio</a:t>
            </a:r>
            <a:r>
              <a:rPr lang="pt-BR" dirty="0"/>
              <a:t> Palin</a:t>
            </a:r>
          </a:p>
        </p:txBody>
      </p:sp>
      <p:pic>
        <p:nvPicPr>
          <p:cNvPr id="1026" name="Picture 2" descr="http://www.ibilce.unesp.br/Home/Departamentos/Matematica/xxviiisemat-semanadamatematica/sem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6" y="3784823"/>
            <a:ext cx="3062286" cy="25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134" y="4576504"/>
            <a:ext cx="2401731" cy="1768146"/>
          </a:xfrm>
          <a:prstGeom prst="rect">
            <a:avLst/>
          </a:prstGeom>
        </p:spPr>
      </p:pic>
      <p:pic>
        <p:nvPicPr>
          <p:cNvPr id="1028" name="Picture 4" descr="Resultado de imagem para logo unes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1" y="209551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8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.fcpq1-1.fna.fbcdn.net/v/t1.0-9/13466395_10154287867334508_999071466906827319_n.jpg?oh=89fc9c43c1faf02afca06c97fc5f0f86&amp;oe=58A94F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22" y="559905"/>
            <a:ext cx="7991061" cy="59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55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gru5-1.fna.fbcdn.net/v/t1.0-9/14440988_1114025285353033_8136550920606370214_n.jpg?oh=01e55225beba4bf427d249ac9d844021&amp;oe=589406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92" y="473763"/>
            <a:ext cx="3263349" cy="326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gru5-1.fna.fbcdn.net/v/t1.0-9/312681_10150320969359157_1480678605_n.jpg?oh=c89acf2e6656b7a20e44edf10385bcd9&amp;oe=58916B7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2" r="21617"/>
          <a:stretch/>
        </p:blipFill>
        <p:spPr bwMode="auto">
          <a:xfrm>
            <a:off x="4429293" y="526771"/>
            <a:ext cx="2517912" cy="3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scontent.fgru5-1.fna.fbcdn.net/v/t1.0-9/64091_124026847652361_4720201_n.jpg?oh=71cf1e656f46356619a50693bb3a5fe8&amp;oe=5892156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1" t="18985" r="40813" b="55508"/>
          <a:stretch/>
        </p:blipFill>
        <p:spPr bwMode="auto">
          <a:xfrm>
            <a:off x="2040835" y="3851960"/>
            <a:ext cx="4193819" cy="282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gru5-1.fna.fbcdn.net/v/t1.0-9/12369214_10208364304491579_3360639900695497005_n.jpg?oh=513c6001b60626c871ae5faf3776d427&amp;oe=586869B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0" t="4831" r="25652" b="17488"/>
          <a:stretch/>
        </p:blipFill>
        <p:spPr bwMode="auto">
          <a:xfrm>
            <a:off x="7659755" y="1188273"/>
            <a:ext cx="4028661" cy="5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3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gru5-1.fna.fbcdn.net/v/t1.0-9/10414915_739549252803137_1479874559268171783_n.jpg?oh=37d6b9332067797987dcf56236779beb&amp;oe=58ACBA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417443"/>
            <a:ext cx="6533322" cy="367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content.fgru5-1.fna.fbcdn.net/v/t1.0-9/10547699_721641264550415_5175461806265027788_n.jpg?oh=a82cb5105b56b82e903a56058c0f4483&amp;oe=5891FB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85" y="2593561"/>
            <a:ext cx="6396659" cy="426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content.fcpq1-1.fna.fbcdn.net/v/t1.0-9/12122658_685507444882620_3453020364978606144_n.jpg?oh=f503c13b6720804958c59375ee3d60b8&amp;oe=5861073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87" y="3379305"/>
            <a:ext cx="2221396" cy="29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7752522" y="1265398"/>
            <a:ext cx="421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FAMÍLIA E AMIGOS É MUITO IMPORTANTE!</a:t>
            </a:r>
          </a:p>
        </p:txBody>
      </p:sp>
    </p:spTree>
    <p:extLst>
      <p:ext uri="{BB962C8B-B14F-4D97-AF65-F5344CB8AC3E}">
        <p14:creationId xmlns:p14="http://schemas.microsoft.com/office/powerpoint/2010/main" val="378355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 vida após os estudos! </a:t>
            </a:r>
          </a:p>
        </p:txBody>
      </p:sp>
      <p:pic>
        <p:nvPicPr>
          <p:cNvPr id="5122" name="Picture 2" descr="Resultado de imagem para fun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72" y="2023851"/>
            <a:ext cx="1397543" cy="9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usp e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83" y="2105294"/>
            <a:ext cx="3686309" cy="9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edp ener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411" y="3091019"/>
            <a:ext cx="2714448" cy="191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406" y="3196248"/>
            <a:ext cx="1913862" cy="1408978"/>
          </a:xfrm>
          <a:prstGeom prst="rect">
            <a:avLst/>
          </a:prstGeom>
        </p:spPr>
      </p:pic>
      <p:sp>
        <p:nvSpPr>
          <p:cNvPr id="3" name="Chave Esquerda 2"/>
          <p:cNvSpPr/>
          <p:nvPr/>
        </p:nvSpPr>
        <p:spPr>
          <a:xfrm rot="16200000">
            <a:off x="5864087" y="1510678"/>
            <a:ext cx="463826" cy="6927022"/>
          </a:xfrm>
          <a:prstGeom prst="leftBrace">
            <a:avLst>
              <a:gd name="adj1" fmla="val 8333"/>
              <a:gd name="adj2" fmla="val 4904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603229" y="5532740"/>
            <a:ext cx="691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Em todos esses lugares que passei FORMEI AMIGOS! Não COLEGAS!</a:t>
            </a:r>
          </a:p>
          <a:p>
            <a:r>
              <a:rPr lang="pt-BR" dirty="0"/>
              <a:t>Se TENHO UM ORGULHO E UMA VAIDADE, É DOS AMIGOS QUE TENHO!</a:t>
            </a:r>
          </a:p>
        </p:txBody>
      </p:sp>
      <p:pic>
        <p:nvPicPr>
          <p:cNvPr id="11" name="Picture 4" descr="Resultado de imagem para logo unes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2" y="2167187"/>
            <a:ext cx="1854625" cy="12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poli us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4" y="3900737"/>
            <a:ext cx="1215972" cy="121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/>
          <p:cNvSpPr/>
          <p:nvPr/>
        </p:nvSpPr>
        <p:spPr>
          <a:xfrm>
            <a:off x="2266122" y="3022096"/>
            <a:ext cx="1166191" cy="87864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8" name="Picture 4" descr="Resultado de imagem para laugh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287" y="265245"/>
            <a:ext cx="3126411" cy="175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99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cpq1-1.fna.fbcdn.net/v/t1.0-9/12920432_10154106576589508_3103847412491617283_n.jpg?oh=298e81151b1080b7bd51da7327511720&amp;oe=58A7F0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86" y="3557956"/>
            <a:ext cx="5272893" cy="29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cpq1-1.fna.fbcdn.net/v/t1.0-9/13006560_1071506669587996_49841641004490411_n.jpg?oh=72e8692473206b1133bd3cb61d79e8ff&amp;oe=58A504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6" y="702366"/>
            <a:ext cx="4674704" cy="467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content.fcpq1-1.fna.fbcdn.net/v/t1.0-9/10613097_721640934550448_4970319938097645923_n.jpg?oh=ba147c85d78efa1a7ef06fac4109895c&amp;oe=589DE9F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50" y="2107017"/>
            <a:ext cx="4016145" cy="26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02096" y="112645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Lição que fica! Os AMIGOS são TUDO na VIDA!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77656" y="5675820"/>
            <a:ext cx="459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Quanto mais AMOR tiver para com</a:t>
            </a:r>
          </a:p>
          <a:p>
            <a:r>
              <a:rPr lang="pt-BR" sz="2400" dirty="0"/>
              <a:t> o próximo, mais você terá sucesso!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319739" y="574310"/>
            <a:ext cx="6514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Essa é a cara de BOBÃO, quando você fica sabendo</a:t>
            </a:r>
          </a:p>
          <a:p>
            <a:r>
              <a:rPr lang="pt-BR" sz="2400" dirty="0"/>
              <a:t>Que os seus Alunos da “Comunidade” passaram</a:t>
            </a:r>
          </a:p>
          <a:p>
            <a:r>
              <a:rPr lang="pt-BR" sz="2400" dirty="0"/>
              <a:t>Na USP e gabaritaram em INGLÊS!</a:t>
            </a:r>
          </a:p>
          <a:p>
            <a:r>
              <a:rPr lang="pt-BR" sz="2400" dirty="0"/>
              <a:t>Coisa que NUNCA consegui!</a:t>
            </a:r>
          </a:p>
        </p:txBody>
      </p:sp>
      <p:cxnSp>
        <p:nvCxnSpPr>
          <p:cNvPr id="6" name="Conector de Seta Reta 5"/>
          <p:cNvCxnSpPr/>
          <p:nvPr/>
        </p:nvCxnSpPr>
        <p:spPr>
          <a:xfrm>
            <a:off x="9024730" y="1828800"/>
            <a:ext cx="801092" cy="1113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7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content.fgru5-1.fna.fbcdn.net/v/t1.0-9/14440988_1114025285353033_8136550920606370214_n.jpg?oh=01e55225beba4bf427d249ac9d844021&amp;oe=5894060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1" t="9442" r="15533" b="4466"/>
          <a:stretch/>
        </p:blipFill>
        <p:spPr bwMode="auto">
          <a:xfrm>
            <a:off x="742123" y="238540"/>
            <a:ext cx="1921564" cy="367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121427" y="238540"/>
            <a:ext cx="6982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Lição que o grande mestre Prof. </a:t>
            </a:r>
            <a:r>
              <a:rPr lang="pt-BR" sz="2000" dirty="0" err="1"/>
              <a:t>Tadini</a:t>
            </a:r>
            <a:r>
              <a:rPr lang="pt-BR" sz="2000" dirty="0"/>
              <a:t> me ensinou...</a:t>
            </a:r>
          </a:p>
          <a:p>
            <a:r>
              <a:rPr lang="pt-BR" sz="2000" dirty="0"/>
              <a:t>“É ensinando que você aprende...  Se você está no início</a:t>
            </a:r>
          </a:p>
          <a:p>
            <a:r>
              <a:rPr lang="pt-BR" sz="2000" dirty="0"/>
              <a:t>E não tem nenhum traquejo para ensinar, vai lá, pega alguém</a:t>
            </a:r>
          </a:p>
          <a:p>
            <a:r>
              <a:rPr lang="pt-BR" sz="2000" dirty="0"/>
              <a:t>Pra “Cristo” e ensine ele! “</a:t>
            </a:r>
          </a:p>
          <a:p>
            <a:endParaRPr lang="pt-BR" sz="2000" dirty="0"/>
          </a:p>
          <a:p>
            <a:r>
              <a:rPr lang="pt-BR" sz="2000" dirty="0"/>
              <a:t>Sai nos corredores do IBILCE, perguntando para qualquer pessoa que  encontrar, se quer aprender, o que você quer ensinar...</a:t>
            </a:r>
          </a:p>
          <a:p>
            <a:endParaRPr lang="pt-BR" sz="2000" dirty="0"/>
          </a:p>
          <a:p>
            <a:r>
              <a:rPr lang="pt-BR" sz="2000" dirty="0"/>
              <a:t>Exemplo: meu filho Pedro (7 anos) querendo ensinar a avó...</a:t>
            </a:r>
          </a:p>
          <a:p>
            <a:endParaRPr lang="pt-BR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333461" y="3103406"/>
            <a:ext cx="6648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Depois que você recebe todo o conhecimento, sua obrigação</a:t>
            </a:r>
          </a:p>
          <a:p>
            <a:r>
              <a:rPr lang="pt-BR" sz="2000" dirty="0"/>
              <a:t>É de repassá-lo! Não deixe o conhecimento apenas com você, </a:t>
            </a:r>
          </a:p>
          <a:p>
            <a:r>
              <a:rPr lang="pt-BR" sz="2000" dirty="0"/>
              <a:t>Quanto mais você COMPARTILHAR, mais você ganhará!</a:t>
            </a:r>
          </a:p>
          <a:p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096001" y="4598504"/>
            <a:ext cx="500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MUNDO HOJÉ É ASSIM! </a:t>
            </a:r>
          </a:p>
          <a:p>
            <a:r>
              <a:rPr lang="pt-BR" dirty="0"/>
              <a:t>TUDO É COMPARTILHADO! QUASE TUDO ESTÁ</a:t>
            </a:r>
          </a:p>
          <a:p>
            <a:r>
              <a:rPr lang="pt-BR" dirty="0"/>
              <a:t>NA INTERNET! </a:t>
            </a:r>
          </a:p>
          <a:p>
            <a:endParaRPr lang="pt-BR" dirty="0"/>
          </a:p>
        </p:txBody>
      </p:sp>
      <p:pic>
        <p:nvPicPr>
          <p:cNvPr id="7" name="pedro_ensinando_minecraf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2122" y="21471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9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aprendi...</a:t>
            </a:r>
          </a:p>
        </p:txBody>
      </p:sp>
      <p:pic>
        <p:nvPicPr>
          <p:cNvPr id="7" name="Picture 2" descr="https://scontent.fgru5-1.fna.fbcdn.net/v/t1.0-9/14462938_1564257366933307_4925978886988341295_n.png?oh=4097e92f040f4dfb9ffb10259c0089e1&amp;oe=587A41B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60118"/>
            <a:ext cx="5373757" cy="44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gru5-1.fna.fbcdn.net/v/t1.0-9/14446037_1563085363717174_376050813013500805_n.jpg?oh=0c76a50f2bda8ad958feb5818df336a1&amp;oe=5866E1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405" y="540027"/>
            <a:ext cx="3785152" cy="40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864626" y="4916556"/>
            <a:ext cx="4902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PERSISTÊNCIA! DEDICAÇÃO! MAIS PERSISTÊNCIA</a:t>
            </a:r>
          </a:p>
          <a:p>
            <a:r>
              <a:rPr lang="pt-BR" dirty="0"/>
              <a:t>NAQUILO QUE NÃO SOMOS BONS! </a:t>
            </a:r>
          </a:p>
          <a:p>
            <a:r>
              <a:rPr lang="pt-BR" dirty="0"/>
              <a:t>E HUMILDADE ACIMA DE TUDO!</a:t>
            </a:r>
          </a:p>
          <a:p>
            <a:r>
              <a:rPr lang="pt-BR" dirty="0"/>
              <a:t>PRINCIPALMENTE, NÃO ESQUECER DE ONDE VOCÊ</a:t>
            </a:r>
          </a:p>
          <a:p>
            <a:r>
              <a:rPr lang="pt-BR" dirty="0"/>
              <a:t>VEIO NUNCA! = FELICIDADE!</a:t>
            </a:r>
          </a:p>
        </p:txBody>
      </p:sp>
    </p:spTree>
    <p:extLst>
      <p:ext uri="{BB962C8B-B14F-4D97-AF65-F5344CB8AC3E}">
        <p14:creationId xmlns:p14="http://schemas.microsoft.com/office/powerpoint/2010/main" val="94521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69" y="1491784"/>
            <a:ext cx="9448800" cy="362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642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aprendi...</a:t>
            </a:r>
          </a:p>
        </p:txBody>
      </p:sp>
      <p:pic>
        <p:nvPicPr>
          <p:cNvPr id="5" name="Picture 2" descr="Sem tesão não há solução.... Frase de Roberto Freir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0" y="1524001"/>
            <a:ext cx="5678320" cy="29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content.fgru5-1.fna.fbcdn.net/v/t1.0-9/14463160_1282515421767223_6188544626121380533_n.jpg?oh=d8d7fa9296943603e2994d72485bc0d2&amp;oe=5870CF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14450"/>
            <a:ext cx="4572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49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86076" y="-516627"/>
            <a:ext cx="10515600" cy="2852737"/>
          </a:xfrm>
        </p:spPr>
        <p:txBody>
          <a:bodyPr/>
          <a:lstStyle/>
          <a:p>
            <a:r>
              <a:rPr lang="pt-BR" dirty="0"/>
              <a:t>BOM... MAS E O MINICURSO?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686076" y="2707654"/>
            <a:ext cx="10515600" cy="1500187"/>
          </a:xfrm>
        </p:spPr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rgbClr val="FF0000"/>
                </a:solidFill>
              </a:rPr>
              <a:t>NÃO SE PREOCUPE! </a:t>
            </a:r>
          </a:p>
          <a:p>
            <a:r>
              <a:rPr lang="pt-BR" dirty="0">
                <a:solidFill>
                  <a:srgbClr val="FF0000"/>
                </a:solidFill>
              </a:rPr>
              <a:t>ESTOU AQUI PARA ENSINAR O CAMINHO DAS PEDRAS... (ou melhor... Aquele que não tem TANTAS PEDRAS ...)</a:t>
            </a:r>
          </a:p>
          <a:p>
            <a:r>
              <a:rPr lang="pt-BR" dirty="0">
                <a:solidFill>
                  <a:srgbClr val="FF0000"/>
                </a:solidFill>
              </a:rPr>
              <a:t>E PYTHON vai SURPREENDER VOCÊ!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6076" y="4533278"/>
            <a:ext cx="8915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PYTHON JÁ VEM COM AS BATERIAS INCLUSAS! </a:t>
            </a:r>
          </a:p>
          <a:p>
            <a:r>
              <a:rPr lang="pt-BR" sz="2000" dirty="0"/>
              <a:t>O QUE VAMOS APRENDER É ONDE BUSCAR, COMO BUSCAR ESSE CONHECIMENTO!!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6076" y="5566601"/>
            <a:ext cx="10280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EU VIM AQUI PARA “EMPODERAR” VOCÊS!   A PARTIR DE HOJE VOCÊS VÃO SAIR DAQUI FALANDO</a:t>
            </a:r>
          </a:p>
          <a:p>
            <a:r>
              <a:rPr lang="pt-BR" sz="2000" dirty="0"/>
              <a:t>PARA TODO MUNDO QUE SABEM PROGRAMAR EM PYTHON!</a:t>
            </a:r>
          </a:p>
        </p:txBody>
      </p:sp>
    </p:spTree>
    <p:extLst>
      <p:ext uri="{BB962C8B-B14F-4D97-AF65-F5344CB8AC3E}">
        <p14:creationId xmlns:p14="http://schemas.microsoft.com/office/powerpoint/2010/main" val="7509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Aos professores:</a:t>
            </a:r>
          </a:p>
          <a:p>
            <a:r>
              <a:rPr lang="pt-BR" dirty="0"/>
              <a:t>Sérgio </a:t>
            </a:r>
            <a:r>
              <a:rPr lang="pt-BR" dirty="0" err="1"/>
              <a:t>Luis</a:t>
            </a:r>
            <a:r>
              <a:rPr lang="pt-BR" dirty="0"/>
              <a:t> Lopes </a:t>
            </a:r>
            <a:r>
              <a:rPr lang="pt-BR" dirty="0" err="1"/>
              <a:t>Verardi</a:t>
            </a:r>
            <a:endParaRPr lang="pt-BR" dirty="0"/>
          </a:p>
          <a:p>
            <a:r>
              <a:rPr lang="pt-BR" dirty="0"/>
              <a:t>Cleonice de Fátima </a:t>
            </a:r>
            <a:r>
              <a:rPr lang="pt-BR" dirty="0" err="1"/>
              <a:t>Bracciali</a:t>
            </a:r>
            <a:endParaRPr lang="pt-BR" dirty="0"/>
          </a:p>
          <a:p>
            <a:r>
              <a:rPr lang="pt-BR" dirty="0"/>
              <a:t>Heloisa Helena Marino Silva</a:t>
            </a:r>
          </a:p>
          <a:p>
            <a:r>
              <a:rPr lang="pt-BR" dirty="0" err="1"/>
              <a:t>Alagacone</a:t>
            </a:r>
            <a:r>
              <a:rPr lang="pt-BR" dirty="0"/>
              <a:t> Sri </a:t>
            </a:r>
            <a:r>
              <a:rPr lang="pt-BR" dirty="0" err="1"/>
              <a:t>Ranga</a:t>
            </a:r>
            <a:endParaRPr lang="pt-BR" dirty="0"/>
          </a:p>
          <a:p>
            <a:r>
              <a:rPr lang="pt-BR" dirty="0"/>
              <a:t>Maurílio Boaventura</a:t>
            </a:r>
          </a:p>
          <a:p>
            <a:endParaRPr lang="pt-BR" dirty="0"/>
          </a:p>
          <a:p>
            <a:r>
              <a:rPr lang="pt-BR" dirty="0"/>
              <a:t>Ao Márcio Ricardo Alves Gouveia</a:t>
            </a:r>
          </a:p>
          <a:p>
            <a:r>
              <a:rPr lang="pt-BR" dirty="0"/>
              <a:t>Ao Leonardo (Técnico do Laboratório)</a:t>
            </a:r>
          </a:p>
        </p:txBody>
      </p:sp>
    </p:spTree>
    <p:extLst>
      <p:ext uri="{BB962C8B-B14F-4D97-AF65-F5344CB8AC3E}">
        <p14:creationId xmlns:p14="http://schemas.microsoft.com/office/powerpoint/2010/main" val="342989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02" y="410817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Baixo 3"/>
          <p:cNvSpPr/>
          <p:nvPr/>
        </p:nvSpPr>
        <p:spPr>
          <a:xfrm>
            <a:off x="6751983" y="4373218"/>
            <a:ext cx="1073426" cy="1152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589341" y="5678558"/>
            <a:ext cx="7990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TRADUZINDO: NADA SE CRIA, TUDO SE COPIA, SE APRENDE E SE ADAPTA!</a:t>
            </a:r>
          </a:p>
        </p:txBody>
      </p:sp>
      <p:pic>
        <p:nvPicPr>
          <p:cNvPr id="7" name="Picture 2" descr="Resultado de im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2" y="4373218"/>
            <a:ext cx="2838864" cy="21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2" y="2152391"/>
            <a:ext cx="2757901" cy="20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436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183" y="373808"/>
            <a:ext cx="7701651" cy="62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81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2824" y="397773"/>
            <a:ext cx="10515600" cy="2852737"/>
          </a:xfrm>
        </p:spPr>
        <p:txBody>
          <a:bodyPr/>
          <a:lstStyle/>
          <a:p>
            <a:r>
              <a:rPr lang="pt-BR" dirty="0"/>
              <a:t>Como eu tiro proveito do Minicurso, mesmo se o tempo for reduzido!?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65589" y="4721502"/>
            <a:ext cx="10515600" cy="1500187"/>
          </a:xfrm>
        </p:spPr>
        <p:txBody>
          <a:bodyPr/>
          <a:lstStyle/>
          <a:p>
            <a:r>
              <a:rPr lang="pt-BR" dirty="0">
                <a:hlinkClick r:id="rId2"/>
              </a:rPr>
              <a:t>http://estudareaprender.com/aprendendo-inteligencia-7-ensinamentos-do-prof-pier/</a:t>
            </a:r>
            <a:endParaRPr lang="pt-BR" dirty="0"/>
          </a:p>
          <a:p>
            <a:r>
              <a:rPr lang="pt-BR" dirty="0"/>
              <a:t>Vídeo – Link na página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954157" y="3790122"/>
            <a:ext cx="549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Este minicurso foi baseado nos 7 princípios do Prof. </a:t>
            </a:r>
            <a:r>
              <a:rPr lang="pt-BR" dirty="0" err="1"/>
              <a:t>Pier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777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65"/>
          <p:cNvGrpSpPr/>
          <p:nvPr/>
        </p:nvGrpSpPr>
        <p:grpSpPr>
          <a:xfrm>
            <a:off x="1737942" y="2017173"/>
            <a:ext cx="4322773" cy="3979725"/>
            <a:chOff x="188267" y="2060413"/>
            <a:chExt cx="4817487" cy="4403736"/>
          </a:xfrm>
        </p:grpSpPr>
        <p:grpSp>
          <p:nvGrpSpPr>
            <p:cNvPr id="5" name="Group 1"/>
            <p:cNvGrpSpPr/>
            <p:nvPr/>
          </p:nvGrpSpPr>
          <p:grpSpPr>
            <a:xfrm>
              <a:off x="3067102" y="4743710"/>
              <a:ext cx="1508125" cy="1506538"/>
              <a:chOff x="5256213" y="4730750"/>
              <a:chExt cx="1508125" cy="1506538"/>
            </a:xfrm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5256213" y="5002213"/>
                <a:ext cx="1285875" cy="1235075"/>
              </a:xfrm>
              <a:custGeom>
                <a:avLst/>
                <a:gdLst>
                  <a:gd name="T0" fmla="*/ 625 w 810"/>
                  <a:gd name="T1" fmla="*/ 0 h 778"/>
                  <a:gd name="T2" fmla="*/ 810 w 810"/>
                  <a:gd name="T3" fmla="*/ 626 h 778"/>
                  <a:gd name="T4" fmla="*/ 186 w 810"/>
                  <a:gd name="T5" fmla="*/ 778 h 778"/>
                  <a:gd name="T6" fmla="*/ 0 w 810"/>
                  <a:gd name="T7" fmla="*/ 150 h 778"/>
                  <a:gd name="T8" fmla="*/ 625 w 810"/>
                  <a:gd name="T9" fmla="*/ 0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0" h="778">
                    <a:moveTo>
                      <a:pt x="625" y="0"/>
                    </a:moveTo>
                    <a:lnTo>
                      <a:pt x="810" y="626"/>
                    </a:lnTo>
                    <a:lnTo>
                      <a:pt x="186" y="778"/>
                    </a:lnTo>
                    <a:lnTo>
                      <a:pt x="0" y="150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6248400" y="4730750"/>
                <a:ext cx="515938" cy="1265238"/>
              </a:xfrm>
              <a:custGeom>
                <a:avLst/>
                <a:gdLst>
                  <a:gd name="T0" fmla="*/ 0 w 325"/>
                  <a:gd name="T1" fmla="*/ 171 h 797"/>
                  <a:gd name="T2" fmla="*/ 140 w 325"/>
                  <a:gd name="T3" fmla="*/ 0 h 797"/>
                  <a:gd name="T4" fmla="*/ 325 w 325"/>
                  <a:gd name="T5" fmla="*/ 626 h 797"/>
                  <a:gd name="T6" fmla="*/ 185 w 325"/>
                  <a:gd name="T7" fmla="*/ 797 h 797"/>
                  <a:gd name="T8" fmla="*/ 0 w 325"/>
                  <a:gd name="T9" fmla="*/ 171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797">
                    <a:moveTo>
                      <a:pt x="0" y="171"/>
                    </a:moveTo>
                    <a:lnTo>
                      <a:pt x="140" y="0"/>
                    </a:lnTo>
                    <a:lnTo>
                      <a:pt x="325" y="626"/>
                    </a:lnTo>
                    <a:lnTo>
                      <a:pt x="185" y="797"/>
                    </a:lnTo>
                    <a:lnTo>
                      <a:pt x="0" y="171"/>
                    </a:lnTo>
                    <a:close/>
                  </a:path>
                </a:pathLst>
              </a:custGeom>
              <a:gradFill>
                <a:gsLst>
                  <a:gs pos="39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5256213" y="4730750"/>
                <a:ext cx="1214438" cy="509588"/>
              </a:xfrm>
              <a:custGeom>
                <a:avLst/>
                <a:gdLst>
                  <a:gd name="T0" fmla="*/ 0 w 765"/>
                  <a:gd name="T1" fmla="*/ 321 h 321"/>
                  <a:gd name="T2" fmla="*/ 139 w 765"/>
                  <a:gd name="T3" fmla="*/ 151 h 321"/>
                  <a:gd name="T4" fmla="*/ 765 w 765"/>
                  <a:gd name="T5" fmla="*/ 0 h 321"/>
                  <a:gd name="T6" fmla="*/ 625 w 765"/>
                  <a:gd name="T7" fmla="*/ 171 h 321"/>
                  <a:gd name="T8" fmla="*/ 0 w 765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321">
                    <a:moveTo>
                      <a:pt x="0" y="321"/>
                    </a:moveTo>
                    <a:lnTo>
                      <a:pt x="139" y="151"/>
                    </a:lnTo>
                    <a:lnTo>
                      <a:pt x="765" y="0"/>
                    </a:lnTo>
                    <a:lnTo>
                      <a:pt x="625" y="171"/>
                    </a:lnTo>
                    <a:lnTo>
                      <a:pt x="0" y="32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668854" y="2817273"/>
              <a:ext cx="1463675" cy="1376362"/>
              <a:chOff x="4776788" y="2776538"/>
              <a:chExt cx="1463675" cy="1376362"/>
            </a:xfrm>
          </p:grpSpPr>
          <p:sp>
            <p:nvSpPr>
              <p:cNvPr id="27" name="Freeform 8"/>
              <p:cNvSpPr>
                <a:spLocks/>
              </p:cNvSpPr>
              <p:nvPr/>
            </p:nvSpPr>
            <p:spPr bwMode="auto">
              <a:xfrm>
                <a:off x="4776788" y="2930525"/>
                <a:ext cx="1149350" cy="1222375"/>
              </a:xfrm>
              <a:custGeom>
                <a:avLst/>
                <a:gdLst>
                  <a:gd name="T0" fmla="*/ 724 w 724"/>
                  <a:gd name="T1" fmla="*/ 123 h 770"/>
                  <a:gd name="T2" fmla="*/ 631 w 724"/>
                  <a:gd name="T3" fmla="*/ 770 h 770"/>
                  <a:gd name="T4" fmla="*/ 0 w 724"/>
                  <a:gd name="T5" fmla="*/ 647 h 770"/>
                  <a:gd name="T6" fmla="*/ 94 w 724"/>
                  <a:gd name="T7" fmla="*/ 0 h 770"/>
                  <a:gd name="T8" fmla="*/ 724 w 724"/>
                  <a:gd name="T9" fmla="*/ 123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770">
                    <a:moveTo>
                      <a:pt x="724" y="123"/>
                    </a:moveTo>
                    <a:lnTo>
                      <a:pt x="631" y="770"/>
                    </a:lnTo>
                    <a:lnTo>
                      <a:pt x="0" y="647"/>
                    </a:lnTo>
                    <a:lnTo>
                      <a:pt x="94" y="0"/>
                    </a:lnTo>
                    <a:lnTo>
                      <a:pt x="724" y="1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5778500" y="2971800"/>
                <a:ext cx="461963" cy="1181100"/>
              </a:xfrm>
              <a:custGeom>
                <a:avLst/>
                <a:gdLst>
                  <a:gd name="T0" fmla="*/ 93 w 291"/>
                  <a:gd name="T1" fmla="*/ 97 h 744"/>
                  <a:gd name="T2" fmla="*/ 291 w 291"/>
                  <a:gd name="T3" fmla="*/ 0 h 744"/>
                  <a:gd name="T4" fmla="*/ 198 w 291"/>
                  <a:gd name="T5" fmla="*/ 647 h 744"/>
                  <a:gd name="T6" fmla="*/ 0 w 291"/>
                  <a:gd name="T7" fmla="*/ 744 h 744"/>
                  <a:gd name="T8" fmla="*/ 93 w 291"/>
                  <a:gd name="T9" fmla="*/ 97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744">
                    <a:moveTo>
                      <a:pt x="93" y="97"/>
                    </a:moveTo>
                    <a:lnTo>
                      <a:pt x="291" y="0"/>
                    </a:lnTo>
                    <a:lnTo>
                      <a:pt x="198" y="647"/>
                    </a:lnTo>
                    <a:lnTo>
                      <a:pt x="0" y="744"/>
                    </a:lnTo>
                    <a:lnTo>
                      <a:pt x="93" y="97"/>
                    </a:lnTo>
                    <a:close/>
                  </a:path>
                </a:pathLst>
              </a:custGeom>
              <a:gradFill>
                <a:gsLst>
                  <a:gs pos="39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0"/>
              <p:cNvSpPr>
                <a:spLocks/>
              </p:cNvSpPr>
              <p:nvPr/>
            </p:nvSpPr>
            <p:spPr bwMode="auto">
              <a:xfrm>
                <a:off x="4926013" y="2776538"/>
                <a:ext cx="1314450" cy="349250"/>
              </a:xfrm>
              <a:custGeom>
                <a:avLst/>
                <a:gdLst>
                  <a:gd name="T0" fmla="*/ 0 w 828"/>
                  <a:gd name="T1" fmla="*/ 97 h 220"/>
                  <a:gd name="T2" fmla="*/ 198 w 828"/>
                  <a:gd name="T3" fmla="*/ 0 h 220"/>
                  <a:gd name="T4" fmla="*/ 828 w 828"/>
                  <a:gd name="T5" fmla="*/ 123 h 220"/>
                  <a:gd name="T6" fmla="*/ 630 w 828"/>
                  <a:gd name="T7" fmla="*/ 220 h 220"/>
                  <a:gd name="T8" fmla="*/ 0 w 828"/>
                  <a:gd name="T9" fmla="*/ 9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220">
                    <a:moveTo>
                      <a:pt x="0" y="97"/>
                    </a:moveTo>
                    <a:lnTo>
                      <a:pt x="198" y="0"/>
                    </a:lnTo>
                    <a:lnTo>
                      <a:pt x="828" y="123"/>
                    </a:lnTo>
                    <a:lnTo>
                      <a:pt x="630" y="220"/>
                    </a:lnTo>
                    <a:lnTo>
                      <a:pt x="0" y="9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/>
            <p:nvPr/>
          </p:nvGrpSpPr>
          <p:grpSpPr>
            <a:xfrm>
              <a:off x="3284948" y="2060413"/>
              <a:ext cx="1589088" cy="1411287"/>
              <a:chOff x="5437188" y="1700213"/>
              <a:chExt cx="1589088" cy="1411287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843588" y="1700213"/>
                <a:ext cx="1182688" cy="1163638"/>
              </a:xfrm>
              <a:custGeom>
                <a:avLst/>
                <a:gdLst>
                  <a:gd name="T0" fmla="*/ 601 w 745"/>
                  <a:gd name="T1" fmla="*/ 0 h 733"/>
                  <a:gd name="T2" fmla="*/ 745 w 745"/>
                  <a:gd name="T3" fmla="*/ 641 h 733"/>
                  <a:gd name="T4" fmla="*/ 142 w 745"/>
                  <a:gd name="T5" fmla="*/ 733 h 733"/>
                  <a:gd name="T6" fmla="*/ 0 w 745"/>
                  <a:gd name="T7" fmla="*/ 91 h 733"/>
                  <a:gd name="T8" fmla="*/ 601 w 745"/>
                  <a:gd name="T9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" h="733">
                    <a:moveTo>
                      <a:pt x="601" y="0"/>
                    </a:moveTo>
                    <a:lnTo>
                      <a:pt x="745" y="641"/>
                    </a:lnTo>
                    <a:lnTo>
                      <a:pt x="142" y="733"/>
                    </a:lnTo>
                    <a:lnTo>
                      <a:pt x="0" y="91"/>
                    </a:lnTo>
                    <a:lnTo>
                      <a:pt x="6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5662613" y="2717800"/>
                <a:ext cx="1363663" cy="393700"/>
              </a:xfrm>
              <a:custGeom>
                <a:avLst/>
                <a:gdLst>
                  <a:gd name="T0" fmla="*/ 859 w 859"/>
                  <a:gd name="T1" fmla="*/ 0 h 248"/>
                  <a:gd name="T2" fmla="*/ 603 w 859"/>
                  <a:gd name="T3" fmla="*/ 156 h 248"/>
                  <a:gd name="T4" fmla="*/ 0 w 859"/>
                  <a:gd name="T5" fmla="*/ 248 h 248"/>
                  <a:gd name="T6" fmla="*/ 256 w 859"/>
                  <a:gd name="T7" fmla="*/ 92 h 248"/>
                  <a:gd name="T8" fmla="*/ 859 w 859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9" h="248">
                    <a:moveTo>
                      <a:pt x="859" y="0"/>
                    </a:moveTo>
                    <a:lnTo>
                      <a:pt x="603" y="156"/>
                    </a:lnTo>
                    <a:lnTo>
                      <a:pt x="0" y="248"/>
                    </a:lnTo>
                    <a:lnTo>
                      <a:pt x="256" y="92"/>
                    </a:lnTo>
                    <a:lnTo>
                      <a:pt x="85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5437188" y="1844675"/>
                <a:ext cx="631825" cy="1266825"/>
              </a:xfrm>
              <a:custGeom>
                <a:avLst/>
                <a:gdLst>
                  <a:gd name="T0" fmla="*/ 398 w 398"/>
                  <a:gd name="T1" fmla="*/ 642 h 798"/>
                  <a:gd name="T2" fmla="*/ 142 w 398"/>
                  <a:gd name="T3" fmla="*/ 798 h 798"/>
                  <a:gd name="T4" fmla="*/ 0 w 398"/>
                  <a:gd name="T5" fmla="*/ 157 h 798"/>
                  <a:gd name="T6" fmla="*/ 256 w 398"/>
                  <a:gd name="T7" fmla="*/ 0 h 798"/>
                  <a:gd name="T8" fmla="*/ 398 w 398"/>
                  <a:gd name="T9" fmla="*/ 642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798">
                    <a:moveTo>
                      <a:pt x="398" y="642"/>
                    </a:moveTo>
                    <a:lnTo>
                      <a:pt x="142" y="798"/>
                    </a:lnTo>
                    <a:lnTo>
                      <a:pt x="0" y="157"/>
                    </a:lnTo>
                    <a:lnTo>
                      <a:pt x="256" y="0"/>
                    </a:lnTo>
                    <a:lnTo>
                      <a:pt x="398" y="642"/>
                    </a:lnTo>
                    <a:close/>
                  </a:path>
                </a:pathLst>
              </a:custGeom>
              <a:gradFill flip="none" rotWithShape="1">
                <a:gsLst>
                  <a:gs pos="39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3"/>
            <p:cNvGrpSpPr/>
            <p:nvPr/>
          </p:nvGrpSpPr>
          <p:grpSpPr>
            <a:xfrm>
              <a:off x="3288079" y="3705773"/>
              <a:ext cx="1717675" cy="1458913"/>
              <a:chOff x="5589588" y="3679825"/>
              <a:chExt cx="1717675" cy="1458913"/>
            </a:xfrm>
          </p:grpSpPr>
          <p:sp>
            <p:nvSpPr>
              <p:cNvPr id="21" name="Freeform 14"/>
              <p:cNvSpPr>
                <a:spLocks/>
              </p:cNvSpPr>
              <p:nvPr/>
            </p:nvSpPr>
            <p:spPr bwMode="auto">
              <a:xfrm>
                <a:off x="6042025" y="3741738"/>
                <a:ext cx="1265238" cy="1397000"/>
              </a:xfrm>
              <a:custGeom>
                <a:avLst/>
                <a:gdLst>
                  <a:gd name="T0" fmla="*/ 557 w 797"/>
                  <a:gd name="T1" fmla="*/ 0 h 880"/>
                  <a:gd name="T2" fmla="*/ 797 w 797"/>
                  <a:gd name="T3" fmla="*/ 602 h 880"/>
                  <a:gd name="T4" fmla="*/ 240 w 797"/>
                  <a:gd name="T5" fmla="*/ 880 h 880"/>
                  <a:gd name="T6" fmla="*/ 0 w 797"/>
                  <a:gd name="T7" fmla="*/ 277 h 880"/>
                  <a:gd name="T8" fmla="*/ 557 w 797"/>
                  <a:gd name="T9" fmla="*/ 0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880">
                    <a:moveTo>
                      <a:pt x="557" y="0"/>
                    </a:moveTo>
                    <a:lnTo>
                      <a:pt x="797" y="602"/>
                    </a:lnTo>
                    <a:lnTo>
                      <a:pt x="240" y="880"/>
                    </a:lnTo>
                    <a:lnTo>
                      <a:pt x="0" y="277"/>
                    </a:lnTo>
                    <a:lnTo>
                      <a:pt x="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5589588" y="4119563"/>
                <a:ext cx="833438" cy="1019175"/>
              </a:xfrm>
              <a:custGeom>
                <a:avLst/>
                <a:gdLst>
                  <a:gd name="T0" fmla="*/ 525 w 525"/>
                  <a:gd name="T1" fmla="*/ 642 h 642"/>
                  <a:gd name="T2" fmla="*/ 240 w 525"/>
                  <a:gd name="T3" fmla="*/ 603 h 642"/>
                  <a:gd name="T4" fmla="*/ 0 w 525"/>
                  <a:gd name="T5" fmla="*/ 0 h 642"/>
                  <a:gd name="T6" fmla="*/ 285 w 525"/>
                  <a:gd name="T7" fmla="*/ 39 h 642"/>
                  <a:gd name="T8" fmla="*/ 525 w 525"/>
                  <a:gd name="T9" fmla="*/ 642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642">
                    <a:moveTo>
                      <a:pt x="525" y="642"/>
                    </a:moveTo>
                    <a:lnTo>
                      <a:pt x="240" y="603"/>
                    </a:lnTo>
                    <a:lnTo>
                      <a:pt x="0" y="0"/>
                    </a:lnTo>
                    <a:lnTo>
                      <a:pt x="285" y="39"/>
                    </a:lnTo>
                    <a:lnTo>
                      <a:pt x="525" y="642"/>
                    </a:lnTo>
                    <a:close/>
                  </a:path>
                </a:pathLst>
              </a:custGeom>
              <a:gradFill>
                <a:gsLst>
                  <a:gs pos="3900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5589588" y="3679825"/>
                <a:ext cx="1336675" cy="501650"/>
              </a:xfrm>
              <a:custGeom>
                <a:avLst/>
                <a:gdLst>
                  <a:gd name="T0" fmla="*/ 285 w 842"/>
                  <a:gd name="T1" fmla="*/ 316 h 316"/>
                  <a:gd name="T2" fmla="*/ 0 w 842"/>
                  <a:gd name="T3" fmla="*/ 277 h 316"/>
                  <a:gd name="T4" fmla="*/ 557 w 842"/>
                  <a:gd name="T5" fmla="*/ 0 h 316"/>
                  <a:gd name="T6" fmla="*/ 842 w 842"/>
                  <a:gd name="T7" fmla="*/ 39 h 316"/>
                  <a:gd name="T8" fmla="*/ 285 w 842"/>
                  <a:gd name="T9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2" h="316">
                    <a:moveTo>
                      <a:pt x="285" y="316"/>
                    </a:moveTo>
                    <a:lnTo>
                      <a:pt x="0" y="277"/>
                    </a:lnTo>
                    <a:lnTo>
                      <a:pt x="557" y="0"/>
                    </a:lnTo>
                    <a:lnTo>
                      <a:pt x="842" y="39"/>
                    </a:lnTo>
                    <a:lnTo>
                      <a:pt x="285" y="31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Cube 119"/>
            <p:cNvSpPr/>
            <p:nvPr/>
          </p:nvSpPr>
          <p:spPr>
            <a:xfrm flipH="1">
              <a:off x="188267" y="5615193"/>
              <a:ext cx="1936977" cy="848956"/>
            </a:xfrm>
            <a:prstGeom prst="cube">
              <a:avLst>
                <a:gd name="adj" fmla="val 638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120"/>
            <p:cNvSpPr/>
            <p:nvPr/>
          </p:nvSpPr>
          <p:spPr>
            <a:xfrm flipH="1">
              <a:off x="938230" y="5306328"/>
              <a:ext cx="1936977" cy="848956"/>
            </a:xfrm>
            <a:prstGeom prst="cube">
              <a:avLst>
                <a:gd name="adj" fmla="val 6389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8"/>
            <p:cNvGrpSpPr/>
            <p:nvPr/>
          </p:nvGrpSpPr>
          <p:grpSpPr>
            <a:xfrm>
              <a:off x="1297782" y="2824528"/>
              <a:ext cx="1744271" cy="2894934"/>
              <a:chOff x="1206012" y="2479320"/>
              <a:chExt cx="2334927" cy="3875235"/>
            </a:xfrm>
          </p:grpSpPr>
          <p:sp>
            <p:nvSpPr>
              <p:cNvPr id="12" name="Ellipse 98"/>
              <p:cNvSpPr/>
              <p:nvPr/>
            </p:nvSpPr>
            <p:spPr bwMode="auto">
              <a:xfrm>
                <a:off x="1206012" y="6057070"/>
                <a:ext cx="1581860" cy="29748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" name="Group 110"/>
              <p:cNvGrpSpPr/>
              <p:nvPr/>
            </p:nvGrpSpPr>
            <p:grpSpPr>
              <a:xfrm>
                <a:off x="1757832" y="2479320"/>
                <a:ext cx="1783107" cy="3674557"/>
                <a:chOff x="1879600" y="2427657"/>
                <a:chExt cx="1931988" cy="398136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4" name="Rounded Rectangle 111"/>
                <p:cNvSpPr/>
                <p:nvPr/>
              </p:nvSpPr>
              <p:spPr bwMode="auto">
                <a:xfrm rot="3296091" flipH="1">
                  <a:off x="2526506" y="2275966"/>
                  <a:ext cx="333375" cy="16271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5" name="Oval 112"/>
                <p:cNvSpPr>
                  <a:spLocks noChangeArrowheads="1"/>
                </p:cNvSpPr>
                <p:nvPr/>
              </p:nvSpPr>
              <p:spPr bwMode="auto">
                <a:xfrm>
                  <a:off x="1879938" y="2427657"/>
                  <a:ext cx="823038" cy="823069"/>
                </a:xfrm>
                <a:prstGeom prst="ellipse">
                  <a:avLst/>
                </a:prstGeom>
                <a:solidFill>
                  <a:srgbClr val="484848"/>
                </a:solidFill>
                <a:ln w="9525">
                  <a:noFill/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  <a:ex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6" name="Rounded Rectangle 113"/>
                <p:cNvSpPr/>
                <p:nvPr/>
              </p:nvSpPr>
              <p:spPr bwMode="auto">
                <a:xfrm>
                  <a:off x="1954213" y="3305460"/>
                  <a:ext cx="674687" cy="1408112"/>
                </a:xfrm>
                <a:prstGeom prst="roundRect">
                  <a:avLst>
                    <a:gd name="adj" fmla="val 29870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7" name="Rounded Rectangle 114"/>
                <p:cNvSpPr/>
                <p:nvPr/>
              </p:nvSpPr>
              <p:spPr bwMode="auto">
                <a:xfrm>
                  <a:off x="1954213" y="4408772"/>
                  <a:ext cx="373062" cy="20002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8" name="Rounded Rectangle 115"/>
                <p:cNvSpPr/>
                <p:nvPr/>
              </p:nvSpPr>
              <p:spPr bwMode="auto">
                <a:xfrm rot="20452300">
                  <a:off x="2325688" y="4429410"/>
                  <a:ext cx="371475" cy="774700"/>
                </a:xfrm>
                <a:prstGeom prst="roundRect">
                  <a:avLst>
                    <a:gd name="adj" fmla="val 40463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9" name="Rounded Rectangle 116"/>
                <p:cNvSpPr/>
                <p:nvPr/>
              </p:nvSpPr>
              <p:spPr bwMode="auto">
                <a:xfrm rot="14513746">
                  <a:off x="2885282" y="2583941"/>
                  <a:ext cx="350837" cy="150177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0" name="Rounded Rectangle 117"/>
                <p:cNvSpPr/>
                <p:nvPr/>
              </p:nvSpPr>
              <p:spPr bwMode="auto">
                <a:xfrm>
                  <a:off x="2413000" y="4916772"/>
                  <a:ext cx="373063" cy="1423988"/>
                </a:xfrm>
                <a:prstGeom prst="roundRect">
                  <a:avLst>
                    <a:gd name="adj" fmla="val 42456"/>
                  </a:avLst>
                </a:prstGeom>
                <a:solidFill>
                  <a:srgbClr val="484848"/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9144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1371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18288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</p:grpSp>
      </p:grpSp>
      <p:grpSp>
        <p:nvGrpSpPr>
          <p:cNvPr id="33" name="Group 22"/>
          <p:cNvGrpSpPr/>
          <p:nvPr/>
        </p:nvGrpSpPr>
        <p:grpSpPr>
          <a:xfrm>
            <a:off x="7758918" y="1951590"/>
            <a:ext cx="2041478" cy="562142"/>
            <a:chOff x="7953347" y="2204875"/>
            <a:chExt cx="2041478" cy="562142"/>
          </a:xfrm>
        </p:grpSpPr>
        <p:sp>
          <p:nvSpPr>
            <p:cNvPr id="34" name="Text Placeholder 32"/>
            <p:cNvSpPr txBox="1">
              <a:spLocks/>
            </p:cNvSpPr>
            <p:nvPr/>
          </p:nvSpPr>
          <p:spPr>
            <a:xfrm>
              <a:off x="7967633" y="2444712"/>
              <a:ext cx="2027191" cy="32230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</a:rPr>
                <a:t>Implementação de um Software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35" name="Text Placeholder 33"/>
            <p:cNvSpPr txBox="1">
              <a:spLocks/>
            </p:cNvSpPr>
            <p:nvPr/>
          </p:nvSpPr>
          <p:spPr>
            <a:xfrm>
              <a:off x="7953347" y="2204875"/>
              <a:ext cx="2041478" cy="28017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OTIMIZAÇÃO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6" name="Group 23"/>
          <p:cNvGrpSpPr/>
          <p:nvPr/>
        </p:nvGrpSpPr>
        <p:grpSpPr>
          <a:xfrm>
            <a:off x="7758917" y="2821098"/>
            <a:ext cx="2393623" cy="562142"/>
            <a:chOff x="7953347" y="3074383"/>
            <a:chExt cx="2041478" cy="562142"/>
          </a:xfrm>
        </p:grpSpPr>
        <p:sp>
          <p:nvSpPr>
            <p:cNvPr id="37" name="Text Placeholder 32"/>
            <p:cNvSpPr txBox="1">
              <a:spLocks/>
            </p:cNvSpPr>
            <p:nvPr/>
          </p:nvSpPr>
          <p:spPr>
            <a:xfrm>
              <a:off x="7967633" y="3314220"/>
              <a:ext cx="2027191" cy="32230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</a:rPr>
                <a:t>Crescimento Exponencial da Tarefa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38" name="Text Placeholder 33"/>
            <p:cNvSpPr txBox="1">
              <a:spLocks/>
            </p:cNvSpPr>
            <p:nvPr/>
          </p:nvSpPr>
          <p:spPr>
            <a:xfrm>
              <a:off x="7953347" y="3074383"/>
              <a:ext cx="2041478" cy="28017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ANTECIPAR SOLUÇÕES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9" name="Group 18"/>
          <p:cNvGrpSpPr/>
          <p:nvPr/>
        </p:nvGrpSpPr>
        <p:grpSpPr>
          <a:xfrm>
            <a:off x="6951013" y="1951591"/>
            <a:ext cx="585787" cy="585787"/>
            <a:chOff x="7145442" y="2204876"/>
            <a:chExt cx="585787" cy="585787"/>
          </a:xfrm>
        </p:grpSpPr>
        <p:sp>
          <p:nvSpPr>
            <p:cNvPr id="40" name="Oval 126"/>
            <p:cNvSpPr/>
            <p:nvPr/>
          </p:nvSpPr>
          <p:spPr>
            <a:xfrm>
              <a:off x="7145442" y="2204876"/>
              <a:ext cx="585787" cy="585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Group 48"/>
            <p:cNvGrpSpPr/>
            <p:nvPr/>
          </p:nvGrpSpPr>
          <p:grpSpPr>
            <a:xfrm>
              <a:off x="7316653" y="2378186"/>
              <a:ext cx="243363" cy="227678"/>
              <a:chOff x="1923327" y="3703778"/>
              <a:chExt cx="243363" cy="227678"/>
            </a:xfrm>
          </p:grpSpPr>
          <p:sp>
            <p:nvSpPr>
              <p:cNvPr id="42" name="Shape 4523"/>
              <p:cNvSpPr/>
              <p:nvPr/>
            </p:nvSpPr>
            <p:spPr>
              <a:xfrm>
                <a:off x="1923327" y="3703778"/>
                <a:ext cx="211628" cy="147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/>
              </a:p>
            </p:txBody>
          </p:sp>
          <p:sp>
            <p:nvSpPr>
              <p:cNvPr id="43" name="Shape 4524"/>
              <p:cNvSpPr/>
              <p:nvPr/>
            </p:nvSpPr>
            <p:spPr>
              <a:xfrm>
                <a:off x="1969041" y="3795206"/>
                <a:ext cx="197649" cy="136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/>
              </a:p>
            </p:txBody>
          </p:sp>
        </p:grpSp>
      </p:grpSp>
      <p:grpSp>
        <p:nvGrpSpPr>
          <p:cNvPr id="44" name="Group 19"/>
          <p:cNvGrpSpPr/>
          <p:nvPr/>
        </p:nvGrpSpPr>
        <p:grpSpPr>
          <a:xfrm>
            <a:off x="6951013" y="2821099"/>
            <a:ext cx="585787" cy="585787"/>
            <a:chOff x="7145442" y="3074384"/>
            <a:chExt cx="585787" cy="585787"/>
          </a:xfrm>
        </p:grpSpPr>
        <p:sp>
          <p:nvSpPr>
            <p:cNvPr id="45" name="Oval 130"/>
            <p:cNvSpPr/>
            <p:nvPr/>
          </p:nvSpPr>
          <p:spPr>
            <a:xfrm>
              <a:off x="7145442" y="3074384"/>
              <a:ext cx="585787" cy="5857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Group 17"/>
            <p:cNvGrpSpPr/>
            <p:nvPr/>
          </p:nvGrpSpPr>
          <p:grpSpPr>
            <a:xfrm>
              <a:off x="7323359" y="3268871"/>
              <a:ext cx="225709" cy="195582"/>
              <a:chOff x="430660" y="3092054"/>
              <a:chExt cx="225709" cy="195582"/>
            </a:xfrm>
          </p:grpSpPr>
          <p:sp>
            <p:nvSpPr>
              <p:cNvPr id="47" name="Shape 4446"/>
              <p:cNvSpPr/>
              <p:nvPr/>
            </p:nvSpPr>
            <p:spPr>
              <a:xfrm>
                <a:off x="430660" y="3092054"/>
                <a:ext cx="225709" cy="1241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8" y="17673"/>
                    </a:moveTo>
                    <a:lnTo>
                      <a:pt x="11772" y="17673"/>
                    </a:lnTo>
                    <a:lnTo>
                      <a:pt x="11772" y="21600"/>
                    </a:lnTo>
                    <a:lnTo>
                      <a:pt x="21600" y="21600"/>
                    </a:lnTo>
                    <a:cubicBezTo>
                      <a:pt x="21600" y="21600"/>
                      <a:pt x="21440" y="12847"/>
                      <a:pt x="21384" y="10106"/>
                    </a:cubicBezTo>
                    <a:cubicBezTo>
                      <a:pt x="21331" y="7503"/>
                      <a:pt x="20818" y="5892"/>
                      <a:pt x="19224" y="5892"/>
                    </a:cubicBezTo>
                    <a:lnTo>
                      <a:pt x="15759" y="5892"/>
                    </a:lnTo>
                    <a:cubicBezTo>
                      <a:pt x="15222" y="4050"/>
                      <a:pt x="14645" y="2071"/>
                      <a:pt x="14467" y="1464"/>
                    </a:cubicBezTo>
                    <a:cubicBezTo>
                      <a:pt x="14109" y="239"/>
                      <a:pt x="13988" y="0"/>
                      <a:pt x="13194" y="0"/>
                    </a:cubicBezTo>
                    <a:lnTo>
                      <a:pt x="8406" y="0"/>
                    </a:lnTo>
                    <a:cubicBezTo>
                      <a:pt x="7612" y="0"/>
                      <a:pt x="7491" y="239"/>
                      <a:pt x="7133" y="1464"/>
                    </a:cubicBezTo>
                    <a:cubicBezTo>
                      <a:pt x="6955" y="2071"/>
                      <a:pt x="6378" y="4050"/>
                      <a:pt x="5841" y="5892"/>
                    </a:cubicBezTo>
                    <a:lnTo>
                      <a:pt x="2376" y="5892"/>
                    </a:lnTo>
                    <a:cubicBezTo>
                      <a:pt x="782" y="5892"/>
                      <a:pt x="274" y="7503"/>
                      <a:pt x="216" y="10106"/>
                    </a:cubicBezTo>
                    <a:cubicBezTo>
                      <a:pt x="156" y="12709"/>
                      <a:pt x="0" y="21600"/>
                      <a:pt x="0" y="21600"/>
                    </a:cubicBezTo>
                    <a:lnTo>
                      <a:pt x="9828" y="21600"/>
                    </a:lnTo>
                    <a:cubicBezTo>
                      <a:pt x="9828" y="21600"/>
                      <a:pt x="9828" y="17673"/>
                      <a:pt x="9828" y="1767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/>
              </a:p>
            </p:txBody>
          </p:sp>
          <p:sp>
            <p:nvSpPr>
              <p:cNvPr id="48" name="Shape 4447"/>
              <p:cNvSpPr/>
              <p:nvPr/>
            </p:nvSpPr>
            <p:spPr>
              <a:xfrm>
                <a:off x="435292" y="3231211"/>
                <a:ext cx="214430" cy="56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23" y="8641"/>
                    </a:moveTo>
                    <a:lnTo>
                      <a:pt x="9777" y="8641"/>
                    </a:lnTo>
                    <a:lnTo>
                      <a:pt x="9777" y="0"/>
                    </a:lnTo>
                    <a:lnTo>
                      <a:pt x="0" y="0"/>
                    </a:lnTo>
                    <a:cubicBezTo>
                      <a:pt x="0" y="0"/>
                      <a:pt x="141" y="7767"/>
                      <a:pt x="227" y="14353"/>
                    </a:cubicBezTo>
                    <a:cubicBezTo>
                      <a:pt x="263" y="17084"/>
                      <a:pt x="475" y="21600"/>
                      <a:pt x="2272" y="21600"/>
                    </a:cubicBezTo>
                    <a:lnTo>
                      <a:pt x="19328" y="21600"/>
                    </a:lnTo>
                    <a:cubicBezTo>
                      <a:pt x="21125" y="21600"/>
                      <a:pt x="21332" y="17084"/>
                      <a:pt x="21373" y="14353"/>
                    </a:cubicBezTo>
                    <a:cubicBezTo>
                      <a:pt x="21471" y="7580"/>
                      <a:pt x="21600" y="0"/>
                      <a:pt x="21600" y="0"/>
                    </a:cubicBezTo>
                    <a:lnTo>
                      <a:pt x="11823" y="0"/>
                    </a:lnTo>
                    <a:cubicBezTo>
                      <a:pt x="11823" y="0"/>
                      <a:pt x="11823" y="8641"/>
                      <a:pt x="11823" y="864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/>
              </a:p>
            </p:txBody>
          </p:sp>
        </p:grpSp>
      </p:grpSp>
      <p:sp>
        <p:nvSpPr>
          <p:cNvPr id="49" name="Shape 104"/>
          <p:cNvSpPr txBox="1">
            <a:spLocks/>
          </p:cNvSpPr>
          <p:nvPr/>
        </p:nvSpPr>
        <p:spPr>
          <a:xfrm>
            <a:off x="1401129" y="617346"/>
            <a:ext cx="9280123" cy="11733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dk1"/>
              </a:buClr>
              <a:buSzPct val="25000"/>
              <a:buFont typeface="Calibri"/>
              <a:buNone/>
            </a:pPr>
            <a:r>
              <a:rPr lang="pt-PT" sz="3600" kern="1200" dirty="0">
                <a:solidFill>
                  <a:schemeClr val="bg1">
                    <a:lumMod val="50000"/>
                  </a:schemeClr>
                </a:solidFill>
                <a:latin typeface="Source Sans Pro Black" panose="020B0803030403020204" pitchFamily="34" charset="0"/>
                <a:ea typeface="+mj-ea"/>
                <a:cs typeface="+mj-cs"/>
              </a:rPr>
              <a:t>Objetivos gerais a serem alcançados nas empresas....</a:t>
            </a:r>
          </a:p>
        </p:txBody>
      </p:sp>
      <p:grpSp>
        <p:nvGrpSpPr>
          <p:cNvPr id="51" name="Grupo 2"/>
          <p:cNvGrpSpPr/>
          <p:nvPr/>
        </p:nvGrpSpPr>
        <p:grpSpPr>
          <a:xfrm>
            <a:off x="6951013" y="3690606"/>
            <a:ext cx="3201525" cy="661854"/>
            <a:chOff x="5423699" y="3756868"/>
            <a:chExt cx="3201525" cy="661854"/>
          </a:xfrm>
        </p:grpSpPr>
        <p:grpSp>
          <p:nvGrpSpPr>
            <p:cNvPr id="52" name="Group 24"/>
            <p:cNvGrpSpPr/>
            <p:nvPr/>
          </p:nvGrpSpPr>
          <p:grpSpPr>
            <a:xfrm>
              <a:off x="6231603" y="3756868"/>
              <a:ext cx="2393621" cy="661854"/>
              <a:chOff x="7953347" y="3943891"/>
              <a:chExt cx="2041478" cy="661854"/>
            </a:xfrm>
          </p:grpSpPr>
          <p:sp>
            <p:nvSpPr>
              <p:cNvPr id="61" name="Text Placeholder 32"/>
              <p:cNvSpPr txBox="1">
                <a:spLocks/>
              </p:cNvSpPr>
              <p:nvPr/>
            </p:nvSpPr>
            <p:spPr>
              <a:xfrm>
                <a:off x="7967633" y="4283440"/>
                <a:ext cx="2027191" cy="322305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anose="020B0403030403020204" pitchFamily="34" charset="0"/>
                  </a:rPr>
                  <a:t>Implementação e Manutenção Interna - Tarefa repetitiva e exaustiva</a:t>
                </a:r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endParaRPr>
              </a:p>
            </p:txBody>
          </p:sp>
          <p:sp>
            <p:nvSpPr>
              <p:cNvPr id="62" name="Text Placeholder 33"/>
              <p:cNvSpPr txBox="1">
                <a:spLocks/>
              </p:cNvSpPr>
              <p:nvPr/>
            </p:nvSpPr>
            <p:spPr>
              <a:xfrm>
                <a:off x="7953347" y="3943891"/>
                <a:ext cx="2041478" cy="28017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</a:rPr>
                  <a:t>REDUÇÃO CUSTOS/ERROS</a:t>
                </a:r>
                <a:endPara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3" name="Grupo 1"/>
            <p:cNvGrpSpPr/>
            <p:nvPr/>
          </p:nvGrpSpPr>
          <p:grpSpPr>
            <a:xfrm>
              <a:off x="5423699" y="3756869"/>
              <a:ext cx="585787" cy="585787"/>
              <a:chOff x="5423699" y="3756869"/>
              <a:chExt cx="585787" cy="585787"/>
            </a:xfrm>
          </p:grpSpPr>
          <p:sp>
            <p:nvSpPr>
              <p:cNvPr id="54" name="Oval 134"/>
              <p:cNvSpPr/>
              <p:nvPr/>
            </p:nvSpPr>
            <p:spPr>
              <a:xfrm>
                <a:off x="5423699" y="3756869"/>
                <a:ext cx="585787" cy="5857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grpSp>
            <p:nvGrpSpPr>
              <p:cNvPr id="55" name="Group 59"/>
              <p:cNvGrpSpPr/>
              <p:nvPr/>
            </p:nvGrpSpPr>
            <p:grpSpPr>
              <a:xfrm>
                <a:off x="5480902" y="3874826"/>
                <a:ext cx="456396" cy="297791"/>
                <a:chOff x="4357688" y="4635500"/>
                <a:chExt cx="447675" cy="292101"/>
              </a:xfrm>
              <a:solidFill>
                <a:schemeClr val="bg1"/>
              </a:solidFill>
              <a:effectLst/>
            </p:grpSpPr>
            <p:sp>
              <p:nvSpPr>
                <p:cNvPr id="56" name="Freeform 14"/>
                <p:cNvSpPr>
                  <a:spLocks noEditPoints="1"/>
                </p:cNvSpPr>
                <p:nvPr/>
              </p:nvSpPr>
              <p:spPr bwMode="auto">
                <a:xfrm>
                  <a:off x="4357688" y="4764088"/>
                  <a:ext cx="112713" cy="152400"/>
                </a:xfrm>
                <a:custGeom>
                  <a:avLst/>
                  <a:gdLst>
                    <a:gd name="T0" fmla="*/ 24 w 29"/>
                    <a:gd name="T1" fmla="*/ 0 h 39"/>
                    <a:gd name="T2" fmla="*/ 5 w 29"/>
                    <a:gd name="T3" fmla="*/ 0 h 39"/>
                    <a:gd name="T4" fmla="*/ 0 w 29"/>
                    <a:gd name="T5" fmla="*/ 5 h 39"/>
                    <a:gd name="T6" fmla="*/ 0 w 29"/>
                    <a:gd name="T7" fmla="*/ 34 h 39"/>
                    <a:gd name="T8" fmla="*/ 5 w 29"/>
                    <a:gd name="T9" fmla="*/ 39 h 39"/>
                    <a:gd name="T10" fmla="*/ 24 w 29"/>
                    <a:gd name="T11" fmla="*/ 39 h 39"/>
                    <a:gd name="T12" fmla="*/ 29 w 29"/>
                    <a:gd name="T13" fmla="*/ 34 h 39"/>
                    <a:gd name="T14" fmla="*/ 29 w 29"/>
                    <a:gd name="T15" fmla="*/ 5 h 39"/>
                    <a:gd name="T16" fmla="*/ 24 w 29"/>
                    <a:gd name="T17" fmla="*/ 0 h 39"/>
                    <a:gd name="T18" fmla="*/ 19 w 29"/>
                    <a:gd name="T19" fmla="*/ 34 h 39"/>
                    <a:gd name="T20" fmla="*/ 15 w 29"/>
                    <a:gd name="T21" fmla="*/ 30 h 39"/>
                    <a:gd name="T22" fmla="*/ 19 w 29"/>
                    <a:gd name="T23" fmla="*/ 27 h 39"/>
                    <a:gd name="T24" fmla="*/ 23 w 29"/>
                    <a:gd name="T25" fmla="*/ 30 h 39"/>
                    <a:gd name="T26" fmla="*/ 19 w 29"/>
                    <a:gd name="T27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9">
                      <a:moveTo>
                        <a:pt x="24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3"/>
                        <a:pt x="0" y="5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7"/>
                        <a:pt x="2" y="39"/>
                        <a:pt x="5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7" y="39"/>
                        <a:pt x="29" y="37"/>
                        <a:pt x="29" y="34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9" y="3"/>
                        <a:pt x="27" y="0"/>
                        <a:pt x="24" y="0"/>
                      </a:cubicBezTo>
                      <a:close/>
                      <a:moveTo>
                        <a:pt x="19" y="34"/>
                      </a:moveTo>
                      <a:cubicBezTo>
                        <a:pt x="17" y="34"/>
                        <a:pt x="15" y="33"/>
                        <a:pt x="15" y="30"/>
                      </a:cubicBezTo>
                      <a:cubicBezTo>
                        <a:pt x="15" y="28"/>
                        <a:pt x="17" y="27"/>
                        <a:pt x="19" y="27"/>
                      </a:cubicBezTo>
                      <a:cubicBezTo>
                        <a:pt x="21" y="27"/>
                        <a:pt x="23" y="28"/>
                        <a:pt x="23" y="30"/>
                      </a:cubicBezTo>
                      <a:cubicBezTo>
                        <a:pt x="23" y="33"/>
                        <a:pt x="21" y="34"/>
                        <a:pt x="19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7" name="Freeform 15"/>
                <p:cNvSpPr>
                  <a:spLocks/>
                </p:cNvSpPr>
                <p:nvPr/>
              </p:nvSpPr>
              <p:spPr bwMode="auto">
                <a:xfrm>
                  <a:off x="4481513" y="4767263"/>
                  <a:ext cx="323850" cy="160338"/>
                </a:xfrm>
                <a:custGeom>
                  <a:avLst/>
                  <a:gdLst>
                    <a:gd name="T0" fmla="*/ 0 w 84"/>
                    <a:gd name="T1" fmla="*/ 31 h 41"/>
                    <a:gd name="T2" fmla="*/ 0 w 84"/>
                    <a:gd name="T3" fmla="*/ 7 h 41"/>
                    <a:gd name="T4" fmla="*/ 19 w 84"/>
                    <a:gd name="T5" fmla="*/ 2 h 41"/>
                    <a:gd name="T6" fmla="*/ 39 w 84"/>
                    <a:gd name="T7" fmla="*/ 14 h 41"/>
                    <a:gd name="T8" fmla="*/ 41 w 84"/>
                    <a:gd name="T9" fmla="*/ 29 h 41"/>
                    <a:gd name="T10" fmla="*/ 26 w 84"/>
                    <a:gd name="T11" fmla="*/ 24 h 41"/>
                    <a:gd name="T12" fmla="*/ 40 w 84"/>
                    <a:gd name="T13" fmla="*/ 30 h 41"/>
                    <a:gd name="T14" fmla="*/ 52 w 84"/>
                    <a:gd name="T15" fmla="*/ 18 h 41"/>
                    <a:gd name="T16" fmla="*/ 68 w 84"/>
                    <a:gd name="T17" fmla="*/ 10 h 41"/>
                    <a:gd name="T18" fmla="*/ 78 w 84"/>
                    <a:gd name="T19" fmla="*/ 20 h 41"/>
                    <a:gd name="T20" fmla="*/ 54 w 84"/>
                    <a:gd name="T21" fmla="*/ 36 h 41"/>
                    <a:gd name="T22" fmla="*/ 30 w 84"/>
                    <a:gd name="T23" fmla="*/ 37 h 41"/>
                    <a:gd name="T24" fmla="*/ 0 w 84"/>
                    <a:gd name="T25" fmla="*/ 3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4" h="41">
                      <a:moveTo>
                        <a:pt x="0" y="31"/>
                      </a:moveTo>
                      <a:cubicBezTo>
                        <a:pt x="0" y="23"/>
                        <a:pt x="0" y="15"/>
                        <a:pt x="0" y="7"/>
                      </a:cubicBezTo>
                      <a:cubicBezTo>
                        <a:pt x="7" y="1"/>
                        <a:pt x="12" y="0"/>
                        <a:pt x="19" y="2"/>
                      </a:cubicBezTo>
                      <a:cubicBezTo>
                        <a:pt x="27" y="5"/>
                        <a:pt x="26" y="10"/>
                        <a:pt x="39" y="14"/>
                      </a:cubicBezTo>
                      <a:cubicBezTo>
                        <a:pt x="55" y="18"/>
                        <a:pt x="51" y="29"/>
                        <a:pt x="41" y="29"/>
                      </a:cubicBezTo>
                      <a:cubicBezTo>
                        <a:pt x="35" y="28"/>
                        <a:pt x="32" y="28"/>
                        <a:pt x="26" y="24"/>
                      </a:cubicBezTo>
                      <a:cubicBezTo>
                        <a:pt x="29" y="27"/>
                        <a:pt x="34" y="30"/>
                        <a:pt x="40" y="30"/>
                      </a:cubicBezTo>
                      <a:cubicBezTo>
                        <a:pt x="50" y="31"/>
                        <a:pt x="54" y="26"/>
                        <a:pt x="52" y="18"/>
                      </a:cubicBezTo>
                      <a:cubicBezTo>
                        <a:pt x="59" y="15"/>
                        <a:pt x="62" y="13"/>
                        <a:pt x="68" y="10"/>
                      </a:cubicBezTo>
                      <a:cubicBezTo>
                        <a:pt x="76" y="6"/>
                        <a:pt x="84" y="13"/>
                        <a:pt x="78" y="20"/>
                      </a:cubicBezTo>
                      <a:cubicBezTo>
                        <a:pt x="75" y="22"/>
                        <a:pt x="59" y="33"/>
                        <a:pt x="54" y="36"/>
                      </a:cubicBezTo>
                      <a:cubicBezTo>
                        <a:pt x="46" y="41"/>
                        <a:pt x="37" y="41"/>
                        <a:pt x="30" y="37"/>
                      </a:cubicBezTo>
                      <a:cubicBezTo>
                        <a:pt x="22" y="33"/>
                        <a:pt x="13" y="31"/>
                        <a:pt x="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8" name="Freeform 16"/>
                <p:cNvSpPr>
                  <a:spLocks/>
                </p:cNvSpPr>
                <p:nvPr/>
              </p:nvSpPr>
              <p:spPr bwMode="auto">
                <a:xfrm>
                  <a:off x="4673601" y="4732338"/>
                  <a:ext cx="12700" cy="19050"/>
                </a:xfrm>
                <a:custGeom>
                  <a:avLst/>
                  <a:gdLst>
                    <a:gd name="T0" fmla="*/ 0 w 3"/>
                    <a:gd name="T1" fmla="*/ 0 h 5"/>
                    <a:gd name="T2" fmla="*/ 0 w 3"/>
                    <a:gd name="T3" fmla="*/ 5 h 5"/>
                    <a:gd name="T4" fmla="*/ 2 w 3"/>
                    <a:gd name="T5" fmla="*/ 4 h 5"/>
                    <a:gd name="T6" fmla="*/ 3 w 3"/>
                    <a:gd name="T7" fmla="*/ 3 h 5"/>
                    <a:gd name="T8" fmla="*/ 2 w 3"/>
                    <a:gd name="T9" fmla="*/ 1 h 5"/>
                    <a:gd name="T10" fmla="*/ 0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2" y="5"/>
                        <a:pt x="2" y="4"/>
                      </a:cubicBezTo>
                      <a:cubicBezTo>
                        <a:pt x="3" y="4"/>
                        <a:pt x="3" y="3"/>
                        <a:pt x="3" y="3"/>
                      </a:cubicBezTo>
                      <a:cubicBezTo>
                        <a:pt x="3" y="2"/>
                        <a:pt x="3" y="1"/>
                        <a:pt x="2" y="1"/>
                      </a:cubicBezTo>
                      <a:cubicBezTo>
                        <a:pt x="2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59" name="Freeform 17"/>
                <p:cNvSpPr>
                  <a:spLocks noEditPoints="1"/>
                </p:cNvSpPr>
                <p:nvPr/>
              </p:nvSpPr>
              <p:spPr bwMode="auto">
                <a:xfrm>
                  <a:off x="4581526" y="4635500"/>
                  <a:ext cx="177800" cy="179388"/>
                </a:xfrm>
                <a:custGeom>
                  <a:avLst/>
                  <a:gdLst>
                    <a:gd name="T0" fmla="*/ 23 w 46"/>
                    <a:gd name="T1" fmla="*/ 0 h 46"/>
                    <a:gd name="T2" fmla="*/ 0 w 46"/>
                    <a:gd name="T3" fmla="*/ 23 h 46"/>
                    <a:gd name="T4" fmla="*/ 23 w 46"/>
                    <a:gd name="T5" fmla="*/ 46 h 46"/>
                    <a:gd name="T6" fmla="*/ 46 w 46"/>
                    <a:gd name="T7" fmla="*/ 23 h 46"/>
                    <a:gd name="T8" fmla="*/ 23 w 46"/>
                    <a:gd name="T9" fmla="*/ 0 h 46"/>
                    <a:gd name="T10" fmla="*/ 30 w 46"/>
                    <a:gd name="T11" fmla="*/ 33 h 46"/>
                    <a:gd name="T12" fmla="*/ 24 w 46"/>
                    <a:gd name="T13" fmla="*/ 35 h 46"/>
                    <a:gd name="T14" fmla="*/ 24 w 46"/>
                    <a:gd name="T15" fmla="*/ 38 h 46"/>
                    <a:gd name="T16" fmla="*/ 22 w 46"/>
                    <a:gd name="T17" fmla="*/ 38 h 46"/>
                    <a:gd name="T18" fmla="*/ 22 w 46"/>
                    <a:gd name="T19" fmla="*/ 35 h 46"/>
                    <a:gd name="T20" fmla="*/ 12 w 46"/>
                    <a:gd name="T21" fmla="*/ 27 h 46"/>
                    <a:gd name="T22" fmla="*/ 19 w 46"/>
                    <a:gd name="T23" fmla="*/ 26 h 46"/>
                    <a:gd name="T24" fmla="*/ 22 w 46"/>
                    <a:gd name="T25" fmla="*/ 30 h 46"/>
                    <a:gd name="T26" fmla="*/ 22 w 46"/>
                    <a:gd name="T27" fmla="*/ 24 h 46"/>
                    <a:gd name="T28" fmla="*/ 17 w 46"/>
                    <a:gd name="T29" fmla="*/ 22 h 46"/>
                    <a:gd name="T30" fmla="*/ 15 w 46"/>
                    <a:gd name="T31" fmla="*/ 11 h 46"/>
                    <a:gd name="T32" fmla="*/ 22 w 46"/>
                    <a:gd name="T33" fmla="*/ 9 h 46"/>
                    <a:gd name="T34" fmla="*/ 22 w 46"/>
                    <a:gd name="T35" fmla="*/ 7 h 46"/>
                    <a:gd name="T36" fmla="*/ 24 w 46"/>
                    <a:gd name="T37" fmla="*/ 7 h 46"/>
                    <a:gd name="T38" fmla="*/ 24 w 46"/>
                    <a:gd name="T39" fmla="*/ 9 h 46"/>
                    <a:gd name="T40" fmla="*/ 33 w 46"/>
                    <a:gd name="T41" fmla="*/ 15 h 46"/>
                    <a:gd name="T42" fmla="*/ 26 w 46"/>
                    <a:gd name="T43" fmla="*/ 16 h 46"/>
                    <a:gd name="T44" fmla="*/ 24 w 46"/>
                    <a:gd name="T45" fmla="*/ 14 h 46"/>
                    <a:gd name="T46" fmla="*/ 24 w 46"/>
                    <a:gd name="T47" fmla="*/ 18 h 46"/>
                    <a:gd name="T48" fmla="*/ 31 w 46"/>
                    <a:gd name="T49" fmla="*/ 21 h 46"/>
                    <a:gd name="T50" fmla="*/ 30 w 46"/>
                    <a:gd name="T51" fmla="*/ 3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6" h="46">
                      <a:moveTo>
                        <a:pt x="23" y="0"/>
                      </a:moveTo>
                      <a:cubicBezTo>
                        <a:pt x="10" y="0"/>
                        <a:pt x="0" y="10"/>
                        <a:pt x="0" y="23"/>
                      </a:cubicBezTo>
                      <a:cubicBezTo>
                        <a:pt x="0" y="35"/>
                        <a:pt x="10" y="46"/>
                        <a:pt x="23" y="46"/>
                      </a:cubicBezTo>
                      <a:cubicBezTo>
                        <a:pt x="35" y="46"/>
                        <a:pt x="46" y="35"/>
                        <a:pt x="46" y="23"/>
                      </a:cubicBezTo>
                      <a:cubicBezTo>
                        <a:pt x="46" y="10"/>
                        <a:pt x="35" y="0"/>
                        <a:pt x="23" y="0"/>
                      </a:cubicBezTo>
                      <a:close/>
                      <a:moveTo>
                        <a:pt x="30" y="33"/>
                      </a:moveTo>
                      <a:cubicBezTo>
                        <a:pt x="28" y="34"/>
                        <a:pt x="26" y="35"/>
                        <a:pt x="24" y="35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cubicBezTo>
                        <a:pt x="22" y="35"/>
                        <a:pt x="22" y="35"/>
                        <a:pt x="22" y="35"/>
                      </a:cubicBezTo>
                      <a:cubicBezTo>
                        <a:pt x="17" y="34"/>
                        <a:pt x="13" y="32"/>
                        <a:pt x="12" y="27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19" y="28"/>
                        <a:pt x="20" y="29"/>
                        <a:pt x="22" y="30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19" y="23"/>
                        <a:pt x="18" y="23"/>
                        <a:pt x="17" y="22"/>
                      </a:cubicBezTo>
                      <a:cubicBezTo>
                        <a:pt x="13" y="20"/>
                        <a:pt x="12" y="14"/>
                        <a:pt x="15" y="11"/>
                      </a:cubicBezTo>
                      <a:cubicBezTo>
                        <a:pt x="17" y="10"/>
                        <a:pt x="19" y="9"/>
                        <a:pt x="22" y="9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8" y="9"/>
                        <a:pt x="32" y="11"/>
                        <a:pt x="33" y="15"/>
                      </a:cubicBezTo>
                      <a:cubicBezTo>
                        <a:pt x="26" y="16"/>
                        <a:pt x="26" y="16"/>
                        <a:pt x="26" y="16"/>
                      </a:cubicBezTo>
                      <a:cubicBezTo>
                        <a:pt x="26" y="15"/>
                        <a:pt x="25" y="14"/>
                        <a:pt x="24" y="14"/>
                      </a:cubicBezTo>
                      <a:cubicBezTo>
                        <a:pt x="24" y="18"/>
                        <a:pt x="24" y="18"/>
                        <a:pt x="24" y="18"/>
                      </a:cubicBezTo>
                      <a:cubicBezTo>
                        <a:pt x="28" y="19"/>
                        <a:pt x="30" y="20"/>
                        <a:pt x="31" y="21"/>
                      </a:cubicBezTo>
                      <a:cubicBezTo>
                        <a:pt x="35" y="25"/>
                        <a:pt x="34" y="31"/>
                        <a:pt x="30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  <p:sp>
              <p:nvSpPr>
                <p:cNvPr id="60" name="Freeform 18"/>
                <p:cNvSpPr>
                  <a:spLocks/>
                </p:cNvSpPr>
                <p:nvPr/>
              </p:nvSpPr>
              <p:spPr bwMode="auto">
                <a:xfrm>
                  <a:off x="4654551" y="4686300"/>
                  <a:ext cx="12700" cy="19050"/>
                </a:xfrm>
                <a:custGeom>
                  <a:avLst/>
                  <a:gdLst>
                    <a:gd name="T0" fmla="*/ 1 w 3"/>
                    <a:gd name="T1" fmla="*/ 4 h 5"/>
                    <a:gd name="T2" fmla="*/ 3 w 3"/>
                    <a:gd name="T3" fmla="*/ 5 h 5"/>
                    <a:gd name="T4" fmla="*/ 3 w 3"/>
                    <a:gd name="T5" fmla="*/ 0 h 5"/>
                    <a:gd name="T6" fmla="*/ 1 w 3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1" y="4"/>
                      </a:moveTo>
                      <a:cubicBezTo>
                        <a:pt x="1" y="4"/>
                        <a:pt x="2" y="5"/>
                        <a:pt x="3" y="5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/>
                </a:p>
              </p:txBody>
            </p:sp>
          </p:grpSp>
        </p:grpSp>
      </p:grpSp>
      <p:grpSp>
        <p:nvGrpSpPr>
          <p:cNvPr id="63" name="Grupo 69"/>
          <p:cNvGrpSpPr/>
          <p:nvPr/>
        </p:nvGrpSpPr>
        <p:grpSpPr>
          <a:xfrm>
            <a:off x="6957072" y="4525444"/>
            <a:ext cx="3065442" cy="596811"/>
            <a:chOff x="5429758" y="4591706"/>
            <a:chExt cx="3065442" cy="596811"/>
          </a:xfrm>
        </p:grpSpPr>
        <p:sp>
          <p:nvSpPr>
            <p:cNvPr id="64" name="Text Placeholder 32"/>
            <p:cNvSpPr txBox="1">
              <a:spLocks/>
            </p:cNvSpPr>
            <p:nvPr/>
          </p:nvSpPr>
          <p:spPr>
            <a:xfrm>
              <a:off x="6245890" y="4866212"/>
              <a:ext cx="2249310" cy="32230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</a:rPr>
                <a:t>Permite que o Colaborador utilize o tempo para outras tarefas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65" name="Text Placeholder 33"/>
            <p:cNvSpPr txBox="1">
              <a:spLocks/>
            </p:cNvSpPr>
            <p:nvPr/>
          </p:nvSpPr>
          <p:spPr>
            <a:xfrm>
              <a:off x="6231604" y="4626375"/>
              <a:ext cx="2041478" cy="28017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TEMPO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6" name="Oval 69"/>
            <p:cNvSpPr/>
            <p:nvPr/>
          </p:nvSpPr>
          <p:spPr>
            <a:xfrm>
              <a:off x="5429758" y="4591706"/>
              <a:ext cx="585787" cy="585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0"/>
          <p:cNvGrpSpPr/>
          <p:nvPr/>
        </p:nvGrpSpPr>
        <p:grpSpPr>
          <a:xfrm>
            <a:off x="7125158" y="4700093"/>
            <a:ext cx="241061" cy="241061"/>
            <a:chOff x="2094614" y="3692847"/>
            <a:chExt cx="241061" cy="241061"/>
          </a:xfrm>
          <a:solidFill>
            <a:schemeClr val="bg1"/>
          </a:solidFill>
        </p:grpSpPr>
        <p:sp>
          <p:nvSpPr>
            <p:cNvPr id="68" name="Shape 4432"/>
            <p:cNvSpPr/>
            <p:nvPr/>
          </p:nvSpPr>
          <p:spPr>
            <a:xfrm>
              <a:off x="2094614" y="3692847"/>
              <a:ext cx="241061" cy="24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252"/>
                  </a:moveTo>
                  <a:cubicBezTo>
                    <a:pt x="6132" y="19252"/>
                    <a:pt x="2348" y="15468"/>
                    <a:pt x="2348" y="10800"/>
                  </a:cubicBezTo>
                  <a:cubicBezTo>
                    <a:pt x="2348" y="6132"/>
                    <a:pt x="6132" y="2348"/>
                    <a:pt x="10800" y="2348"/>
                  </a:cubicBezTo>
                  <a:cubicBezTo>
                    <a:pt x="15469" y="2348"/>
                    <a:pt x="19252" y="6132"/>
                    <a:pt x="19252" y="10800"/>
                  </a:cubicBezTo>
                  <a:cubicBezTo>
                    <a:pt x="19252" y="15468"/>
                    <a:pt x="15469" y="19252"/>
                    <a:pt x="10800" y="19252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69" name="Shape 4433"/>
            <p:cNvSpPr/>
            <p:nvPr/>
          </p:nvSpPr>
          <p:spPr>
            <a:xfrm>
              <a:off x="2207697" y="3741311"/>
              <a:ext cx="57585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6" y="0"/>
                  </a:moveTo>
                  <a:lnTo>
                    <a:pt x="0" y="0"/>
                  </a:lnTo>
                  <a:lnTo>
                    <a:pt x="0" y="13331"/>
                  </a:lnTo>
                  <a:lnTo>
                    <a:pt x="16736" y="21600"/>
                  </a:lnTo>
                  <a:lnTo>
                    <a:pt x="21600" y="19196"/>
                  </a:lnTo>
                  <a:lnTo>
                    <a:pt x="6876" y="11921"/>
                  </a:lnTo>
                  <a:cubicBezTo>
                    <a:pt x="6876" y="11921"/>
                    <a:pt x="6876" y="0"/>
                    <a:pt x="687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grpSp>
        <p:nvGrpSpPr>
          <p:cNvPr id="70" name="Grupo 70"/>
          <p:cNvGrpSpPr/>
          <p:nvPr/>
        </p:nvGrpSpPr>
        <p:grpSpPr>
          <a:xfrm>
            <a:off x="7012774" y="5390661"/>
            <a:ext cx="3317163" cy="606237"/>
            <a:chOff x="5485460" y="5456923"/>
            <a:chExt cx="3317163" cy="606237"/>
          </a:xfrm>
        </p:grpSpPr>
        <p:sp>
          <p:nvSpPr>
            <p:cNvPr id="71" name="Text Placeholder 32"/>
            <p:cNvSpPr txBox="1">
              <a:spLocks/>
            </p:cNvSpPr>
            <p:nvPr/>
          </p:nvSpPr>
          <p:spPr>
            <a:xfrm>
              <a:off x="6249595" y="5740855"/>
              <a:ext cx="2553028" cy="32230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anose="020B0403030403020204" pitchFamily="34" charset="0"/>
                </a:rPr>
                <a:t>Conhecimento agregado à equipe interna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72" name="Text Placeholder 33"/>
            <p:cNvSpPr txBox="1">
              <a:spLocks/>
            </p:cNvSpPr>
            <p:nvPr/>
          </p:nvSpPr>
          <p:spPr>
            <a:xfrm>
              <a:off x="6231602" y="5501018"/>
              <a:ext cx="2571021" cy="280177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NOVOS CONHECIMENTOS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grpSp>
          <p:nvGrpSpPr>
            <p:cNvPr id="73" name="Group 6"/>
            <p:cNvGrpSpPr/>
            <p:nvPr/>
          </p:nvGrpSpPr>
          <p:grpSpPr>
            <a:xfrm>
              <a:off x="5485460" y="5456923"/>
              <a:ext cx="507975" cy="507974"/>
              <a:chOff x="949745" y="5711636"/>
              <a:chExt cx="507975" cy="507974"/>
            </a:xfrm>
          </p:grpSpPr>
          <p:sp>
            <p:nvSpPr>
              <p:cNvPr id="74" name="Oval 43"/>
              <p:cNvSpPr/>
              <p:nvPr/>
            </p:nvSpPr>
            <p:spPr>
              <a:xfrm>
                <a:off x="949745" y="5711636"/>
                <a:ext cx="507975" cy="5079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75" name="Shape 4443"/>
              <p:cNvSpPr/>
              <p:nvPr/>
            </p:nvSpPr>
            <p:spPr>
              <a:xfrm>
                <a:off x="1088870" y="5845229"/>
                <a:ext cx="240761" cy="240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lvl="0" algn="ctr" defTabSz="45720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/>
              </a:p>
            </p:txBody>
          </p:sp>
        </p:grpSp>
      </p:grpSp>
      <p:sp>
        <p:nvSpPr>
          <p:cNvPr id="2" name="Retângulo 1"/>
          <p:cNvSpPr/>
          <p:nvPr/>
        </p:nvSpPr>
        <p:spPr>
          <a:xfrm>
            <a:off x="6745357" y="4352460"/>
            <a:ext cx="3684104" cy="971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Baixo 2"/>
          <p:cNvSpPr/>
          <p:nvPr/>
        </p:nvSpPr>
        <p:spPr>
          <a:xfrm>
            <a:off x="6018027" y="4941154"/>
            <a:ext cx="527903" cy="1231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209547" y="6191837"/>
            <a:ext cx="566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 VOCÊS GANHEM IGUAL A UM CHINÊS, E TRABALHEM </a:t>
            </a:r>
          </a:p>
          <a:p>
            <a:r>
              <a:rPr lang="pt-BR" dirty="0"/>
              <a:t>MAIS DO QUE ELES!!</a:t>
            </a:r>
          </a:p>
        </p:txBody>
      </p:sp>
    </p:spTree>
    <p:extLst>
      <p:ext uri="{BB962C8B-B14F-4D97-AF65-F5344CB8AC3E}">
        <p14:creationId xmlns:p14="http://schemas.microsoft.com/office/powerpoint/2010/main" val="141975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104"/>
          <p:cNvSpPr txBox="1">
            <a:spLocks/>
          </p:cNvSpPr>
          <p:nvPr/>
        </p:nvSpPr>
        <p:spPr>
          <a:xfrm>
            <a:off x="367460" y="430424"/>
            <a:ext cx="9280123" cy="11733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dk1"/>
              </a:buClr>
              <a:buSzPct val="25000"/>
              <a:buFont typeface="Calibri"/>
              <a:buNone/>
            </a:pPr>
            <a:r>
              <a:rPr lang="pt-PT" sz="3600" dirty="0">
                <a:solidFill>
                  <a:schemeClr val="bg1">
                    <a:lumMod val="50000"/>
                  </a:schemeClr>
                </a:solidFill>
                <a:latin typeface="Source Sans Pro Black" panose="020B0803030403020204" pitchFamily="34" charset="0"/>
                <a:ea typeface="+mj-ea"/>
                <a:cs typeface="+mj-cs"/>
              </a:rPr>
              <a:t>Então... De onde vem a ideia de</a:t>
            </a:r>
            <a:r>
              <a:rPr lang="pt-PT" sz="3600" kern="1200" dirty="0">
                <a:solidFill>
                  <a:schemeClr val="bg1">
                    <a:lumMod val="50000"/>
                  </a:schemeClr>
                </a:solidFill>
                <a:latin typeface="Source Sans Pro Black" panose="020B0803030403020204" pitchFamily="34" charset="0"/>
                <a:ea typeface="+mj-ea"/>
                <a:cs typeface="+mj-cs"/>
              </a:rPr>
              <a:t> utilizar Python?</a:t>
            </a:r>
          </a:p>
        </p:txBody>
      </p:sp>
      <p:sp>
        <p:nvSpPr>
          <p:cNvPr id="65" name="Text Placeholder 33"/>
          <p:cNvSpPr txBox="1">
            <a:spLocks/>
          </p:cNvSpPr>
          <p:nvPr/>
        </p:nvSpPr>
        <p:spPr>
          <a:xfrm>
            <a:off x="4778050" y="2009624"/>
            <a:ext cx="4227584" cy="30498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TEMPO de Aprendizagem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631284" y="1603764"/>
            <a:ext cx="961210" cy="961210"/>
            <a:chOff x="6957072" y="4525444"/>
            <a:chExt cx="585787" cy="585787"/>
          </a:xfrm>
        </p:grpSpPr>
        <p:sp>
          <p:nvSpPr>
            <p:cNvPr id="66" name="Oval 69"/>
            <p:cNvSpPr/>
            <p:nvPr/>
          </p:nvSpPr>
          <p:spPr>
            <a:xfrm>
              <a:off x="6957072" y="4525444"/>
              <a:ext cx="585787" cy="5857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8" name="Shape 4432"/>
            <p:cNvSpPr/>
            <p:nvPr/>
          </p:nvSpPr>
          <p:spPr>
            <a:xfrm>
              <a:off x="7125158" y="4700093"/>
              <a:ext cx="241061" cy="24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9252"/>
                  </a:moveTo>
                  <a:cubicBezTo>
                    <a:pt x="6132" y="19252"/>
                    <a:pt x="2348" y="15468"/>
                    <a:pt x="2348" y="10800"/>
                  </a:cubicBezTo>
                  <a:cubicBezTo>
                    <a:pt x="2348" y="6132"/>
                    <a:pt x="6132" y="2348"/>
                    <a:pt x="10800" y="2348"/>
                  </a:cubicBezTo>
                  <a:cubicBezTo>
                    <a:pt x="15469" y="2348"/>
                    <a:pt x="19252" y="6132"/>
                    <a:pt x="19252" y="10800"/>
                  </a:cubicBezTo>
                  <a:cubicBezTo>
                    <a:pt x="19252" y="15468"/>
                    <a:pt x="15469" y="19252"/>
                    <a:pt x="10800" y="19252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  <p:sp>
          <p:nvSpPr>
            <p:cNvPr id="69" name="Shape 4433"/>
            <p:cNvSpPr/>
            <p:nvPr/>
          </p:nvSpPr>
          <p:spPr>
            <a:xfrm>
              <a:off x="7238241" y="4748557"/>
              <a:ext cx="57585" cy="11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6" y="0"/>
                  </a:moveTo>
                  <a:lnTo>
                    <a:pt x="0" y="0"/>
                  </a:lnTo>
                  <a:lnTo>
                    <a:pt x="0" y="13331"/>
                  </a:lnTo>
                  <a:lnTo>
                    <a:pt x="16736" y="21600"/>
                  </a:lnTo>
                  <a:lnTo>
                    <a:pt x="21600" y="19196"/>
                  </a:lnTo>
                  <a:lnTo>
                    <a:pt x="6876" y="11921"/>
                  </a:lnTo>
                  <a:cubicBezTo>
                    <a:pt x="6876" y="11921"/>
                    <a:pt x="6876" y="0"/>
                    <a:pt x="687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inkin Sans 400 Regular"/>
                  <a:ea typeface="Sinkin Sans 400 Regular"/>
                  <a:cs typeface="Sinkin Sans 400 Regular"/>
                  <a:sym typeface="Sinkin Sans 400 Regular"/>
                </a:defRPr>
              </a:pPr>
              <a:endParaRPr/>
            </a:p>
          </p:txBody>
        </p:sp>
      </p:grpSp>
      <p:pic>
        <p:nvPicPr>
          <p:cNvPr id="8194" name="Picture 2" descr="Resultado de imag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12" y="2314608"/>
            <a:ext cx="1843618" cy="18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 Placeholder 33"/>
          <p:cNvSpPr txBox="1">
            <a:spLocks/>
          </p:cNvSpPr>
          <p:nvPr/>
        </p:nvSpPr>
        <p:spPr>
          <a:xfrm>
            <a:off x="4778050" y="3178417"/>
            <a:ext cx="5836941" cy="44967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Facilidade de Manutenção do código...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78" name="Oval 69"/>
          <p:cNvSpPr/>
          <p:nvPr/>
        </p:nvSpPr>
        <p:spPr>
          <a:xfrm>
            <a:off x="3684293" y="2804031"/>
            <a:ext cx="961210" cy="9612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1" name="Oval 69"/>
          <p:cNvSpPr/>
          <p:nvPr/>
        </p:nvSpPr>
        <p:spPr>
          <a:xfrm>
            <a:off x="3684293" y="4004298"/>
            <a:ext cx="961210" cy="9612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Text Placeholder 33"/>
          <p:cNvSpPr txBox="1">
            <a:spLocks/>
          </p:cNvSpPr>
          <p:nvPr/>
        </p:nvSpPr>
        <p:spPr>
          <a:xfrm>
            <a:off x="4778049" y="4260066"/>
            <a:ext cx="5836941" cy="44967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Portabilidade, integração com ...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Shape 104"/>
          <p:cNvSpPr txBox="1">
            <a:spLocks/>
          </p:cNvSpPr>
          <p:nvPr/>
        </p:nvSpPr>
        <p:spPr>
          <a:xfrm>
            <a:off x="698764" y="4912419"/>
            <a:ext cx="9478906" cy="228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dk1"/>
              </a:buClr>
              <a:buSzPct val="25000"/>
              <a:buFont typeface="Calibri"/>
              <a:buNone/>
            </a:pPr>
            <a:r>
              <a:rPr lang="pt-PT" sz="2400" dirty="0">
                <a:solidFill>
                  <a:srgbClr val="FF0000"/>
                </a:solidFill>
                <a:latin typeface="Source Sans Pro Black" panose="020B0803030403020204" pitchFamily="34" charset="0"/>
                <a:ea typeface="+mj-ea"/>
                <a:cs typeface="+mj-cs"/>
              </a:rPr>
              <a:t>Ah! Fica uma dica... As empresas tem “preconceito” com software livre! Eles preferem PAGAR por software proprietário...  Então o que está esperando?</a:t>
            </a:r>
          </a:p>
          <a:p>
            <a:pPr>
              <a:buClr>
                <a:schemeClr val="dk1"/>
              </a:buClr>
              <a:buSzPct val="25000"/>
              <a:buFont typeface="Calibri"/>
              <a:buNone/>
            </a:pPr>
            <a:r>
              <a:rPr lang="pt-PT" sz="2400" kern="1200" dirty="0">
                <a:solidFill>
                  <a:srgbClr val="FF0000"/>
                </a:solidFill>
                <a:latin typeface="Source Sans Pro Black" panose="020B0803030403020204" pitchFamily="34" charset="0"/>
                <a:ea typeface="+mj-ea"/>
                <a:cs typeface="+mj-cs"/>
              </a:rPr>
              <a:t>Só não conte para ELAS que o software proprietário, antes ERA OPENSOURCE ... Feito por universitários...</a:t>
            </a:r>
          </a:p>
        </p:txBody>
      </p:sp>
    </p:spTree>
    <p:extLst>
      <p:ext uri="{BB962C8B-B14F-4D97-AF65-F5344CB8AC3E}">
        <p14:creationId xmlns:p14="http://schemas.microsoft.com/office/powerpoint/2010/main" val="702143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 É MULTIPLATAFORMA!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38200" y="1319627"/>
            <a:ext cx="9498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FICA A DICA!</a:t>
            </a:r>
          </a:p>
          <a:p>
            <a:endParaRPr lang="pt-BR" sz="2400" b="1" dirty="0"/>
          </a:p>
          <a:p>
            <a:r>
              <a:rPr lang="pt-BR" sz="2400" b="1" dirty="0"/>
              <a:t>EXPERIMENTE TAMBÉM FICAR “FERA” NO LINUX AGORA! ANTES DE SE FORMAR!</a:t>
            </a:r>
          </a:p>
          <a:p>
            <a:endParaRPr lang="pt-BR" sz="2400" b="1" dirty="0"/>
          </a:p>
          <a:p>
            <a:r>
              <a:rPr lang="pt-BR" sz="2400" b="1" dirty="0"/>
              <a:t>MAS QUASE TUDO QUE USO É NO WINDOWS! ?</a:t>
            </a:r>
          </a:p>
          <a:p>
            <a:endParaRPr lang="pt-BR" sz="2400" b="1" dirty="0"/>
          </a:p>
          <a:p>
            <a:r>
              <a:rPr lang="pt-BR" sz="2400" b="1" dirty="0"/>
              <a:t>COMECE INSTALANDO UMA MÁQUINA VIRTUAL! </a:t>
            </a:r>
          </a:p>
          <a:p>
            <a:endParaRPr lang="pt-BR" sz="2400" b="1" dirty="0"/>
          </a:p>
          <a:p>
            <a:r>
              <a:rPr lang="pt-BR" sz="2400" b="1" dirty="0"/>
              <a:t>- VMWARE OU VIRTUALBOX! (COMO É ISSO?)</a:t>
            </a:r>
          </a:p>
        </p:txBody>
      </p:sp>
      <p:pic>
        <p:nvPicPr>
          <p:cNvPr id="1026" name="Picture 2" descr="https://camo.githubusercontent.com/5cf0af5f4a77a7d068a635b42b7206742e78f422/68747470733a2f2f732d6d656469612d63616368652d616b302e70696e696d672e636f6d2f323336782f61622f38302f65392f6162383065396663316637373130303163386234386264646637346639326432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17" y="5105279"/>
            <a:ext cx="1615109" cy="16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86539" y="5651223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POR QUÊ?</a:t>
            </a:r>
          </a:p>
        </p:txBody>
      </p:sp>
    </p:spTree>
    <p:extLst>
      <p:ext uri="{BB962C8B-B14F-4D97-AF65-F5344CB8AC3E}">
        <p14:creationId xmlns:p14="http://schemas.microsoft.com/office/powerpoint/2010/main" val="292284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7" y="503583"/>
            <a:ext cx="7464322" cy="37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19" y="973534"/>
            <a:ext cx="3468343" cy="19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988795" y="2745622"/>
            <a:ext cx="209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TOP500.ORG</a:t>
            </a:r>
          </a:p>
        </p:txBody>
      </p:sp>
      <p:pic>
        <p:nvPicPr>
          <p:cNvPr id="2052" name="Picture 4" descr="Resultado de imagem para BIG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77" y="4735375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BIG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42" y="3575665"/>
            <a:ext cx="5213488" cy="29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843377" y="4955738"/>
            <a:ext cx="30402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7 bilhões de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Pessoas no mundo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807783" y="3961587"/>
            <a:ext cx="49519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REDES NEURAIS! 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REDES INTELIGENTES!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QUEM IRÁ OPERAR TUDO ISSO?</a:t>
            </a:r>
          </a:p>
        </p:txBody>
      </p:sp>
      <p:cxnSp>
        <p:nvCxnSpPr>
          <p:cNvPr id="7" name="Conector: Angulado 6"/>
          <p:cNvCxnSpPr>
            <a:endCxn id="8" idx="0"/>
          </p:cNvCxnSpPr>
          <p:nvPr/>
        </p:nvCxnSpPr>
        <p:spPr>
          <a:xfrm rot="10800000" flipV="1">
            <a:off x="5186939" y="4187685"/>
            <a:ext cx="1620847" cy="6685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014245" y="4856263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PYTHON TAMBÉM FAZ!</a:t>
            </a:r>
          </a:p>
        </p:txBody>
      </p:sp>
    </p:spTree>
    <p:extLst>
      <p:ext uri="{BB962C8B-B14F-4D97-AF65-F5344CB8AC3E}">
        <p14:creationId xmlns:p14="http://schemas.microsoft.com/office/powerpoint/2010/main" val="235976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377446" y="779334"/>
            <a:ext cx="367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http://essenceit.com/tag/big-data-2/</a:t>
            </a:r>
          </a:p>
        </p:txBody>
      </p:sp>
      <p:pic>
        <p:nvPicPr>
          <p:cNvPr id="3" name="Picture 2" descr="Resultado de imagem para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6" y="910223"/>
            <a:ext cx="4782818" cy="242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66976" y="419173"/>
            <a:ext cx="281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QUE TEMPOS SÃO ESSES? ...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679093" y="1364973"/>
            <a:ext cx="4492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“Em dois anos, não existirá mais o termo big data. Esse conceito tem participação em diversos segmentos de mercado como mobilidade, </a:t>
            </a:r>
            <a:r>
              <a:rPr lang="pt-BR" dirty="0" err="1"/>
              <a:t>cloud</a:t>
            </a:r>
            <a:r>
              <a:rPr lang="pt-BR" dirty="0"/>
              <a:t> e tantos outros, mas não é algo concreto. Quando todas as empresas investirem em tecnologias eficientes nesse setor, ele não será mais um diferencial competitivo e desaparecerá. O que irão permanecer são as soluções de análise e suas aplicações corporativas, sendo denominadas apenas por ‘data’”, analisou o executivo, durante a Conferência Business </a:t>
            </a:r>
            <a:r>
              <a:rPr lang="pt-BR" dirty="0" err="1"/>
              <a:t>Intelligence</a:t>
            </a:r>
            <a:r>
              <a:rPr lang="pt-BR" dirty="0"/>
              <a:t> e Gestão da Informação em São Paulo.”</a:t>
            </a:r>
          </a:p>
        </p:txBody>
      </p:sp>
      <p:pic>
        <p:nvPicPr>
          <p:cNvPr id="1026" name="Picture 2" descr="Resultado de imagem para RELÓGIO CORREN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67" y="3462801"/>
            <a:ext cx="4590773" cy="30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377446" y="301849"/>
            <a:ext cx="78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Fonte: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768066" y="5274599"/>
            <a:ext cx="4403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Será que o nosso cérebro é capaz de acompanhar tudo isso?</a:t>
            </a:r>
          </a:p>
          <a:p>
            <a:endParaRPr lang="pt-BR" dirty="0"/>
          </a:p>
          <a:p>
            <a:r>
              <a:rPr lang="pt-BR" dirty="0"/>
              <a:t>Veja a palestra do prof. PIER (</a:t>
            </a:r>
          </a:p>
        </p:txBody>
      </p:sp>
    </p:spTree>
    <p:extLst>
      <p:ext uri="{BB962C8B-B14F-4D97-AF65-F5344CB8AC3E}">
        <p14:creationId xmlns:p14="http://schemas.microsoft.com/office/powerpoint/2010/main" val="53267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LUNO DESMOTIV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621378"/>
            <a:ext cx="3137452" cy="34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75861" y="87291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FAÇA O CURSO POR OBRIGAÇÃO!</a:t>
            </a:r>
          </a:p>
        </p:txBody>
      </p:sp>
      <p:pic>
        <p:nvPicPr>
          <p:cNvPr id="3076" name="Picture 4" descr="Resultado de imagem para ALUNO DESMOTIV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19" y="872915"/>
            <a:ext cx="3409297" cy="369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4140241" y="212034"/>
            <a:ext cx="358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DEIXE ESTE TEMPO PASSAR EM BRANCO!</a:t>
            </a:r>
          </a:p>
        </p:txBody>
      </p:sp>
      <p:pic>
        <p:nvPicPr>
          <p:cNvPr id="3078" name="Picture 6" descr="Resultado de imagem para ALUNO DESMOTIV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57" y="1120173"/>
            <a:ext cx="2349361" cy="291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8262849" y="381286"/>
            <a:ext cx="358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DEIXE UMA NUVEM PAIRAR</a:t>
            </a:r>
          </a:p>
          <a:p>
            <a:r>
              <a:rPr lang="pt-BR" dirty="0"/>
              <a:t>SOBRE O SEU FUTURO!</a:t>
            </a:r>
          </a:p>
        </p:txBody>
      </p:sp>
      <p:sp>
        <p:nvSpPr>
          <p:cNvPr id="3" name="Seta: para Baixo 2"/>
          <p:cNvSpPr/>
          <p:nvPr/>
        </p:nvSpPr>
        <p:spPr>
          <a:xfrm>
            <a:off x="4731026" y="5088262"/>
            <a:ext cx="2491409" cy="1445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592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Resultado de imagem para ALUNO MOTIV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29" y="865745"/>
            <a:ext cx="4151567" cy="259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07180" y="417445"/>
            <a:ext cx="5923722" cy="37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PELO CONTRÁRIO! FAÇA VOCÊ! O CURSO QUE DESEJA! </a:t>
            </a:r>
          </a:p>
        </p:txBody>
      </p:sp>
      <p:pic>
        <p:nvPicPr>
          <p:cNvPr id="4098" name="Picture 2" descr="Resultado de imagem para ALUNO MOTIV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6" y="318053"/>
            <a:ext cx="4759005" cy="267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046303" y="3137309"/>
            <a:ext cx="458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ESTUDE MAIS! PARTICIPE MAIS!</a:t>
            </a:r>
          </a:p>
          <a:p>
            <a:r>
              <a:rPr lang="pt-BR" dirty="0"/>
              <a:t>PARA QUE NO FUTURO! E O FUTURO?</a:t>
            </a:r>
          </a:p>
        </p:txBody>
      </p:sp>
      <p:pic>
        <p:nvPicPr>
          <p:cNvPr id="4102" name="Picture 6" descr="Resultado de imag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03" y="4076486"/>
            <a:ext cx="3199417" cy="23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9453586" y="3962401"/>
            <a:ext cx="273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Continue trabalhando!</a:t>
            </a:r>
          </a:p>
          <a:p>
            <a:r>
              <a:rPr lang="pt-BR" dirty="0"/>
              <a:t>Mas sem pressão! </a:t>
            </a:r>
            <a:r>
              <a:rPr lang="pt-BR" dirty="0" err="1"/>
              <a:t>rsrs</a:t>
            </a:r>
            <a:endParaRPr lang="pt-BR" dirty="0"/>
          </a:p>
        </p:txBody>
      </p:sp>
      <p:sp>
        <p:nvSpPr>
          <p:cNvPr id="6" name="Seta: para a Direita 5"/>
          <p:cNvSpPr/>
          <p:nvPr/>
        </p:nvSpPr>
        <p:spPr>
          <a:xfrm>
            <a:off x="5049078" y="1510748"/>
            <a:ext cx="1179444" cy="49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/>
          <p:cNvSpPr/>
          <p:nvPr/>
        </p:nvSpPr>
        <p:spPr>
          <a:xfrm>
            <a:off x="7273294" y="3752382"/>
            <a:ext cx="745433" cy="856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l="17027" r="10432"/>
          <a:stretch/>
        </p:blipFill>
        <p:spPr>
          <a:xfrm rot="5400000">
            <a:off x="450802" y="4111393"/>
            <a:ext cx="2918935" cy="2263429"/>
          </a:xfrm>
          <a:prstGeom prst="rect">
            <a:avLst/>
          </a:prstGeom>
        </p:spPr>
      </p:pic>
      <p:sp>
        <p:nvSpPr>
          <p:cNvPr id="12" name="Seta: para a Direita 11"/>
          <p:cNvSpPr/>
          <p:nvPr/>
        </p:nvSpPr>
        <p:spPr>
          <a:xfrm flipH="1">
            <a:off x="3954421" y="5402497"/>
            <a:ext cx="1179444" cy="49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369041" y="4076486"/>
            <a:ext cx="2615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Minha mãe com 83 anos</a:t>
            </a:r>
          </a:p>
          <a:p>
            <a:r>
              <a:rPr lang="pt-BR" dirty="0"/>
              <a:t>Toda feliz porque comprei</a:t>
            </a:r>
          </a:p>
          <a:p>
            <a:r>
              <a:rPr lang="pt-BR" dirty="0"/>
              <a:t>Caixas de Som novas para</a:t>
            </a:r>
          </a:p>
          <a:p>
            <a:r>
              <a:rPr lang="pt-BR" dirty="0"/>
              <a:t>O computador dela!</a:t>
            </a:r>
          </a:p>
        </p:txBody>
      </p:sp>
    </p:spTree>
    <p:extLst>
      <p:ext uri="{BB962C8B-B14F-4D97-AF65-F5344CB8AC3E}">
        <p14:creationId xmlns:p14="http://schemas.microsoft.com/office/powerpoint/2010/main" val="116698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da Semana de Matemática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6669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 </a:t>
            </a:r>
            <a:endParaRPr lang="pt-BR" b="1" dirty="0">
              <a:solidFill>
                <a:srgbClr val="FF0000"/>
              </a:solidFill>
            </a:endParaRPr>
          </a:p>
          <a:p>
            <a:r>
              <a:rPr lang="pt-BR" dirty="0"/>
              <a:t>Resumo: </a:t>
            </a:r>
            <a:r>
              <a:rPr lang="pt-BR" b="1" dirty="0">
                <a:solidFill>
                  <a:srgbClr val="FF0000"/>
                </a:solidFill>
              </a:rPr>
              <a:t>REAL OBJETIVO</a:t>
            </a:r>
            <a:r>
              <a:rPr lang="pt-BR" dirty="0"/>
              <a:t>! – conhecer pessoas – estabelecer uma rede de contatos – amigos!</a:t>
            </a:r>
          </a:p>
          <a:p>
            <a:endParaRPr lang="pt-BR" dirty="0"/>
          </a:p>
          <a:p>
            <a:r>
              <a:rPr lang="pt-BR" dirty="0"/>
              <a:t>CORRETO?</a:t>
            </a:r>
          </a:p>
          <a:p>
            <a:r>
              <a:rPr lang="pt-BR" dirty="0"/>
              <a:t>Ninguém sairá daqui como entrou! (Pelo menos eu espero...)</a:t>
            </a:r>
          </a:p>
          <a:p>
            <a:endParaRPr lang="pt-BR" dirty="0"/>
          </a:p>
          <a:p>
            <a:r>
              <a:rPr lang="pt-BR" dirty="0"/>
              <a:t>Segundo os especialistas! Tenho 20 min para dizer TUDO </a:t>
            </a:r>
            <a:br>
              <a:rPr lang="pt-BR" dirty="0"/>
            </a:br>
            <a:r>
              <a:rPr lang="pt-BR" dirty="0"/>
              <a:t>o que acho de mais IMPORTANTE para passar para vocês!... </a:t>
            </a:r>
          </a:p>
        </p:txBody>
      </p:sp>
      <p:pic>
        <p:nvPicPr>
          <p:cNvPr id="3074" name="Picture 2" descr="Resultado de imagem para put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369" y="3687625"/>
            <a:ext cx="16859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29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2016 Kristian Nyijtird,optipess,comics,funny comics &amp;amp; strips, cartoons,time machine,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99" y="1942893"/>
            <a:ext cx="9863393" cy="34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01148" y="1099930"/>
            <a:ext cx="307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SERÁ QUE VAI TER TRABALHO?</a:t>
            </a:r>
          </a:p>
        </p:txBody>
      </p:sp>
    </p:spTree>
    <p:extLst>
      <p:ext uri="{BB962C8B-B14F-4D97-AF65-F5344CB8AC3E}">
        <p14:creationId xmlns:p14="http://schemas.microsoft.com/office/powerpoint/2010/main" val="2372544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6409" y="982562"/>
            <a:ext cx="10515600" cy="1325563"/>
          </a:xfrm>
        </p:spPr>
        <p:txBody>
          <a:bodyPr/>
          <a:lstStyle/>
          <a:p>
            <a:r>
              <a:rPr lang="pt-BR" dirty="0"/>
              <a:t>O que nós vamos aprender?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6409" y="200653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 O que é:</a:t>
            </a:r>
          </a:p>
          <a:p>
            <a:r>
              <a:rPr lang="pt-BR" b="1" dirty="0" err="1"/>
              <a:t>JU</a:t>
            </a:r>
            <a:r>
              <a:rPr lang="pt-BR" dirty="0" err="1"/>
              <a:t>lia</a:t>
            </a:r>
            <a:r>
              <a:rPr lang="pt-BR" dirty="0"/>
              <a:t>, </a:t>
            </a:r>
            <a:r>
              <a:rPr lang="pt-BR" b="1" dirty="0" err="1"/>
              <a:t>PYT</a:t>
            </a:r>
            <a:r>
              <a:rPr lang="pt-BR" dirty="0" err="1"/>
              <a:t>hon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 </a:t>
            </a:r>
            <a:r>
              <a:rPr lang="pt-BR" b="1" dirty="0"/>
              <a:t>R = JUPYTHER </a:t>
            </a:r>
          </a:p>
          <a:p>
            <a:r>
              <a:rPr lang="pt-BR" b="1" dirty="0"/>
              <a:t>PYTHON</a:t>
            </a:r>
          </a:p>
          <a:p>
            <a:r>
              <a:rPr lang="pt-BR" b="1" dirty="0"/>
              <a:t>GIT, GITHUB – COMO COMPARTILHAR O CONHECIMENTO!</a:t>
            </a:r>
          </a:p>
          <a:p>
            <a:r>
              <a:rPr lang="pt-BR" b="1" dirty="0"/>
              <a:t>PACOTES PYTHON – COMO INSTALAR?</a:t>
            </a:r>
          </a:p>
          <a:p>
            <a:r>
              <a:rPr lang="pt-BR" b="1" dirty="0"/>
              <a:t>DISTRIBUIÇÕES CIENTÍFICAS PYTHON</a:t>
            </a:r>
          </a:p>
          <a:p>
            <a:r>
              <a:rPr lang="pt-BR" b="1" dirty="0"/>
              <a:t>A LINGUAGEM PROPRIAMENTE DITA... QUE É FÁCIL!</a:t>
            </a:r>
          </a:p>
          <a:p>
            <a:r>
              <a:rPr lang="pt-BR" b="1" dirty="0" err="1"/>
              <a:t>IDEs</a:t>
            </a:r>
            <a:r>
              <a:rPr lang="pt-BR" b="1" dirty="0"/>
              <a:t> PARA FACILITAR A VIDA! </a:t>
            </a:r>
          </a:p>
          <a:p>
            <a:r>
              <a:rPr lang="pt-BR" b="1" dirty="0"/>
              <a:t>E VAMOS APRENDER A PROGRAMAR COM ESTILO! PEP8 não basta escrever o código! Tem que escrever da melhor maneira possível!</a:t>
            </a:r>
          </a:p>
          <a:p>
            <a:r>
              <a:rPr lang="pt-BR" b="1" dirty="0"/>
              <a:t>APRENDER A DOCUMENTAR O CÓDIGO! PARA QUE NO FUTURO VOCÊ NÃO SEJA VÍTMA DELE!</a:t>
            </a:r>
          </a:p>
          <a:p>
            <a:endParaRPr lang="pt-BR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86409" y="272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j-cs"/>
              </a:defRPr>
            </a:lvl1pPr>
          </a:lstStyle>
          <a:p>
            <a:r>
              <a:rPr lang="pt-BR" sz="2400" dirty="0">
                <a:solidFill>
                  <a:srgbClr val="FF0000"/>
                </a:solidFill>
              </a:rPr>
              <a:t>ANTES, parabéns para os professores que estão fazendo esta mudança! E colocando vocês na pesquisa de PONTA!</a:t>
            </a:r>
          </a:p>
        </p:txBody>
      </p:sp>
    </p:spTree>
    <p:extLst>
      <p:ext uri="{BB962C8B-B14F-4D97-AF65-F5344CB8AC3E}">
        <p14:creationId xmlns:p14="http://schemas.microsoft.com/office/powerpoint/2010/main" val="316704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e se der medo vai com me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7" y="795130"/>
            <a:ext cx="4892951" cy="39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e se der medo vai com me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26" y="190500"/>
            <a:ext cx="5123620" cy="51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04"/>
          <p:cNvSpPr txBox="1">
            <a:spLocks/>
          </p:cNvSpPr>
          <p:nvPr/>
        </p:nvSpPr>
        <p:spPr>
          <a:xfrm>
            <a:off x="460224" y="4897797"/>
            <a:ext cx="9280123" cy="11733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dk1"/>
              </a:buClr>
              <a:buSzPct val="25000"/>
              <a:buFont typeface="Calibri"/>
              <a:buNone/>
            </a:pPr>
            <a:r>
              <a:rPr lang="pt-PT" sz="5400" kern="1200" dirty="0">
                <a:solidFill>
                  <a:schemeClr val="bg1">
                    <a:lumMod val="50000"/>
                  </a:schemeClr>
                </a:solidFill>
                <a:latin typeface="Source Sans Pro Black" panose="020B0803030403020204" pitchFamily="34" charset="0"/>
                <a:ea typeface="+mj-ea"/>
                <a:cs typeface="+mj-cs"/>
              </a:rPr>
              <a:t>E vamos em frente que atrás vem vários chineses!</a:t>
            </a:r>
          </a:p>
        </p:txBody>
      </p:sp>
    </p:spTree>
    <p:extLst>
      <p:ext uri="{BB962C8B-B14F-4D97-AF65-F5344CB8AC3E}">
        <p14:creationId xmlns:p14="http://schemas.microsoft.com/office/powerpoint/2010/main" val="11401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179444" y="21541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FIQUEM TRANQUILOS!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DIGO PARA TODOS QUE CONSIGO ENSINAR PYTHON EM 10 MINUTOS!</a:t>
            </a:r>
          </a:p>
        </p:txBody>
      </p:sp>
    </p:spTree>
    <p:extLst>
      <p:ext uri="{BB962C8B-B14F-4D97-AF65-F5344CB8AC3E}">
        <p14:creationId xmlns:p14="http://schemas.microsoft.com/office/powerpoint/2010/main" val="404317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deste Minicurso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dirty="0"/>
              <a:t>Neste minicurso pretende-se abordar os princípios básicos da linguagem Python através da ferramenta iterativa </a:t>
            </a:r>
            <a:r>
              <a:rPr lang="pt-BR" dirty="0" err="1"/>
              <a:t>Jupyter</a:t>
            </a:r>
            <a:r>
              <a:rPr lang="pt-BR" dirty="0"/>
              <a:t> Web. Serão apresentadas suas principais bibliotecas para computação científica: </a:t>
            </a:r>
            <a:r>
              <a:rPr lang="pt-BR" dirty="0" err="1"/>
              <a:t>numpy</a:t>
            </a:r>
            <a:r>
              <a:rPr lang="pt-BR" dirty="0"/>
              <a:t>, </a:t>
            </a:r>
            <a:r>
              <a:rPr lang="pt-BR" dirty="0" err="1"/>
              <a:t>scipy</a:t>
            </a:r>
            <a:r>
              <a:rPr lang="pt-BR" dirty="0"/>
              <a:t> e </a:t>
            </a:r>
            <a:r>
              <a:rPr lang="pt-BR" dirty="0" err="1"/>
              <a:t>matplotlib</a:t>
            </a:r>
            <a:r>
              <a:rPr lang="pt-BR" dirty="0"/>
              <a:t>.  Os estudantes deste minicurso irão aprender como tirar proveito deste conjunto de ferramentas que o Python fornece para resolução de problemas voltados para a matemática. Aprenderemos a manipular vetores, matrizes, fazer alguns gráficos iterativos e escrever algoritmos simples. Os documentos gerados pelo </a:t>
            </a:r>
            <a:r>
              <a:rPr lang="pt-BR" dirty="0" err="1"/>
              <a:t>Jupyter</a:t>
            </a:r>
            <a:r>
              <a:rPr lang="pt-BR" dirty="0"/>
              <a:t> poderão ser exportados para um documento </a:t>
            </a:r>
            <a:r>
              <a:rPr lang="pt-BR" dirty="0" err="1"/>
              <a:t>html</a:t>
            </a:r>
            <a:r>
              <a:rPr lang="pt-BR" dirty="0"/>
              <a:t>, </a:t>
            </a:r>
            <a:r>
              <a:rPr lang="pt-BR" dirty="0" err="1"/>
              <a:t>latex</a:t>
            </a:r>
            <a:r>
              <a:rPr lang="pt-BR" dirty="0"/>
              <a:t> ou slides. A linguagem foi escolhida pois é prática, de fácil aprendizado, e que permite obter ótimos resultados com apenas uma fração do esforço do programador. </a:t>
            </a:r>
          </a:p>
          <a:p>
            <a:pPr marL="0" indent="0" algn="just">
              <a:lnSpc>
                <a:spcPct val="160000"/>
              </a:lnSpc>
              <a:buNone/>
            </a:pPr>
            <a:br>
              <a:rPr lang="pt-BR" dirty="0"/>
            </a:br>
            <a:r>
              <a:rPr lang="pt-BR" dirty="0"/>
              <a:t>PRÉ-REQUISITOS: gostar o mínimo de programação e gostar de aprender ferramentas novas.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277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 OBJETIVO!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2183" y="1494321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pt-BR" dirty="0"/>
              <a:t>ENSINAR VOCÊS A PESCAR!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pt-BR" dirty="0"/>
          </a:p>
          <a:p>
            <a:pPr marL="0" indent="0" algn="just">
              <a:lnSpc>
                <a:spcPct val="160000"/>
              </a:lnSpc>
              <a:buNone/>
            </a:pPr>
            <a:endParaRPr lang="pt-BR" dirty="0"/>
          </a:p>
        </p:txBody>
      </p:sp>
      <p:pic>
        <p:nvPicPr>
          <p:cNvPr id="2050" name="Picture 2" descr="Resultado de imagem para jeca pesca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683" y="2544418"/>
            <a:ext cx="6106600" cy="38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lão de Pensamento: Nuvem 3"/>
          <p:cNvSpPr/>
          <p:nvPr/>
        </p:nvSpPr>
        <p:spPr>
          <a:xfrm>
            <a:off x="6665843" y="662609"/>
            <a:ext cx="3127514" cy="1921565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532535" y="135172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QUÊ?!!!</a:t>
            </a:r>
          </a:p>
        </p:txBody>
      </p:sp>
    </p:spTree>
    <p:extLst>
      <p:ext uri="{BB962C8B-B14F-4D97-AF65-F5344CB8AC3E}">
        <p14:creationId xmlns:p14="http://schemas.microsoft.com/office/powerpoint/2010/main" val="205224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Meu histórico...</a:t>
            </a:r>
          </a:p>
        </p:txBody>
      </p:sp>
      <p:pic>
        <p:nvPicPr>
          <p:cNvPr id="2052" name="Picture 4" descr="https://www.dcce.ibilce.unesp.br/~ranga/Fotos/F-2001-Moroc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91" y="1385888"/>
            <a:ext cx="5024231" cy="376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09091" y="5473148"/>
            <a:ext cx="826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Como eu vim parar aqui!? MEU PAI SEMPRE QUIS QUE EU FOSSE MÉDICO OU ADVOGADO, MAS... </a:t>
            </a:r>
          </a:p>
        </p:txBody>
      </p:sp>
    </p:spTree>
    <p:extLst>
      <p:ext uri="{BB962C8B-B14F-4D97-AF65-F5344CB8AC3E}">
        <p14:creationId xmlns:p14="http://schemas.microsoft.com/office/powerpoint/2010/main" val="204430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gru5-1.fna.fbcdn.net/v/t1.0-9/11755790_10203465044505998_4411239731287394263_n.jpg?oh=ef4aa0a93ffe68092533b9cf679b5a7b&amp;oe=589BFC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7" y="331302"/>
            <a:ext cx="6196129" cy="34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content.fcpq1-1.fna.fbcdn.net/v/l/t1.0-9/13310335_135247880219255_337224825439742708_n.jpg?oh=eee604a02636d258a2a14f2e1eb0cdbd&amp;oe=589746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929" y="2749761"/>
            <a:ext cx="4855679" cy="425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53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dcce.ibilce.unesp.br/~ranga/Fotos/F-2003-CNMAC-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35681"/>
          <a:stretch/>
        </p:blipFill>
        <p:spPr bwMode="auto">
          <a:xfrm>
            <a:off x="291545" y="318052"/>
            <a:ext cx="6725479" cy="367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cleonice de fatima braccial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5" r="25530"/>
          <a:stretch/>
        </p:blipFill>
        <p:spPr bwMode="auto">
          <a:xfrm>
            <a:off x="6347790" y="3340247"/>
            <a:ext cx="5353879" cy="37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75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976</Words>
  <Application>Microsoft Office PowerPoint</Application>
  <PresentationFormat>Widescreen</PresentationFormat>
  <Paragraphs>147</Paragraphs>
  <Slides>32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4" baseType="lpstr">
      <vt:lpstr>MS PGothic</vt:lpstr>
      <vt:lpstr>Arial</vt:lpstr>
      <vt:lpstr>Calibri</vt:lpstr>
      <vt:lpstr>Calibri Light</vt:lpstr>
      <vt:lpstr>Clear Sans Light</vt:lpstr>
      <vt:lpstr>FontAwesome</vt:lpstr>
      <vt:lpstr>Neris Thin</vt:lpstr>
      <vt:lpstr>Sinkin Sans 400 Regular</vt:lpstr>
      <vt:lpstr>Source Sans Pro</vt:lpstr>
      <vt:lpstr>Source Sans Pro Black</vt:lpstr>
      <vt:lpstr>Source Sans Pro Light</vt:lpstr>
      <vt:lpstr>Tema do Office</vt:lpstr>
      <vt:lpstr>Python como ferramenta de Aprendizagem em Matemática</vt:lpstr>
      <vt:lpstr>Agradecimentos</vt:lpstr>
      <vt:lpstr>Objetivos da Semana de Matemática</vt:lpstr>
      <vt:lpstr>FIQUEM TRANQUILOS!   DIGO PARA TODOS QUE CONSIGO ENSINAR PYTHON EM 10 MINUTOS!</vt:lpstr>
      <vt:lpstr>Resumo deste Minicurso</vt:lpstr>
      <vt:lpstr>REAL OBJETIVO!</vt:lpstr>
      <vt:lpstr>Meu histórico...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Existe vida após os estudos! </vt:lpstr>
      <vt:lpstr>Apresentação do PowerPoint</vt:lpstr>
      <vt:lpstr>Apresentação do PowerPoint</vt:lpstr>
      <vt:lpstr>O que aprendi...</vt:lpstr>
      <vt:lpstr>Apresentação do PowerPoint</vt:lpstr>
      <vt:lpstr>O que aprendi...</vt:lpstr>
      <vt:lpstr>BOM... MAS E O MINICURSO?</vt:lpstr>
      <vt:lpstr>Apresentação do PowerPoint</vt:lpstr>
      <vt:lpstr>Apresentação do PowerPoint</vt:lpstr>
      <vt:lpstr>Como eu tiro proveito do Minicurso, mesmo se o tempo for reduzido!?</vt:lpstr>
      <vt:lpstr>Apresentação do PowerPoint</vt:lpstr>
      <vt:lpstr>Apresentação do PowerPoint</vt:lpstr>
      <vt:lpstr>PYTHON É MULTIPLATAFORMA!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nós vamos aprender?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como ferramenta de Aprendizagem em Matemática</dc:title>
  <dc:creator>mpi</dc:creator>
  <cp:lastModifiedBy>mpi</cp:lastModifiedBy>
  <cp:revision>55</cp:revision>
  <dcterms:created xsi:type="dcterms:W3CDTF">2016-09-29T08:31:40Z</dcterms:created>
  <dcterms:modified xsi:type="dcterms:W3CDTF">2016-10-20T22:40:59Z</dcterms:modified>
</cp:coreProperties>
</file>